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8" r:id="rId4"/>
    <p:sldId id="262" r:id="rId5"/>
    <p:sldId id="263" r:id="rId6"/>
    <p:sldId id="257" r:id="rId7"/>
    <p:sldId id="258" r:id="rId8"/>
    <p:sldId id="259" r:id="rId9"/>
    <p:sldId id="260" r:id="rId10"/>
    <p:sldId id="261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6C94-85C4-44E3-8B3D-5FF1C685549A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6075E34-B470-4A1C-908B-2F172ABFD7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6C94-85C4-44E3-8B3D-5FF1C685549A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5E34-B470-4A1C-908B-2F172ABFD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6C94-85C4-44E3-8B3D-5FF1C685549A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5E34-B470-4A1C-908B-2F172ABFD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6C94-85C4-44E3-8B3D-5FF1C685549A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5E34-B470-4A1C-908B-2F172ABFD7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6C94-85C4-44E3-8B3D-5FF1C685549A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6075E34-B470-4A1C-908B-2F172ABFD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6C94-85C4-44E3-8B3D-5FF1C685549A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5E34-B470-4A1C-908B-2F172ABFD7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6C94-85C4-44E3-8B3D-5FF1C685549A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5E34-B470-4A1C-908B-2F172ABFD7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6C94-85C4-44E3-8B3D-5FF1C685549A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5E34-B470-4A1C-908B-2F172ABFD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6C94-85C4-44E3-8B3D-5FF1C685549A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5E34-B470-4A1C-908B-2F172ABFD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6C94-85C4-44E3-8B3D-5FF1C685549A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5E34-B470-4A1C-908B-2F172ABFD7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6C94-85C4-44E3-8B3D-5FF1C685549A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6075E34-B470-4A1C-908B-2F172ABFD7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E0C6C94-85C4-44E3-8B3D-5FF1C685549A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6075E34-B470-4A1C-908B-2F172ABFD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png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Conductivity and non-commutative holographic QCD</a:t>
            </a:r>
            <a:endParaRPr lang="en-US" dirty="0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825164" y="4000500"/>
            <a:ext cx="5616624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b="1" dirty="0"/>
              <a:t>M. Ali-</a:t>
            </a:r>
            <a:r>
              <a:rPr lang="en-US" b="1" dirty="0" err="1"/>
              <a:t>Akbari</a:t>
            </a:r>
            <a:endParaRPr lang="en-US" b="1" dirty="0"/>
          </a:p>
          <a:p>
            <a:pPr algn="ctr"/>
            <a:r>
              <a:rPr lang="en-US" sz="1400" b="1" dirty="0"/>
              <a:t>School of physics, IPM, </a:t>
            </a:r>
            <a:r>
              <a:rPr lang="en-US" sz="1400" b="1" dirty="0" smtClean="0"/>
              <a:t>Iran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Sixth Crete regional  meeting in string theory</a:t>
            </a:r>
          </a:p>
          <a:p>
            <a:pPr algn="ctr"/>
            <a:r>
              <a:rPr lang="en-US" sz="1400" b="1" dirty="0" err="1" smtClean="0"/>
              <a:t>Milos</a:t>
            </a:r>
            <a:r>
              <a:rPr lang="en-US" sz="1400" b="1" dirty="0" smtClean="0"/>
              <a:t>,  2011</a:t>
            </a:r>
            <a:endParaRPr lang="en-US" sz="1400" b="1" dirty="0"/>
          </a:p>
          <a:p>
            <a:pPr algn="ctr"/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47501" y="1193490"/>
            <a:ext cx="6516787" cy="3387638"/>
            <a:chOff x="647501" y="836712"/>
            <a:chExt cx="6516787" cy="3387638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30517" y="901107"/>
              <a:ext cx="2880320" cy="626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16610" y="2276872"/>
              <a:ext cx="3071614" cy="363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2678510"/>
              <a:ext cx="3096344" cy="678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18678" y="3717032"/>
              <a:ext cx="3645610" cy="507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647501" y="836712"/>
              <a:ext cx="205633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Reality condition </a:t>
              </a:r>
            </a:p>
            <a:p>
              <a:pPr algn="ctr"/>
              <a:r>
                <a:rPr lang="en-US" dirty="0" smtClean="0"/>
                <a:t>and </a:t>
              </a:r>
            </a:p>
            <a:p>
              <a:pPr algn="ctr"/>
              <a:r>
                <a:rPr lang="en-US" dirty="0" smtClean="0"/>
                <a:t>conductivity equations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43608" y="3832943"/>
              <a:ext cx="12715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Conductivity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26577" y="2492896"/>
              <a:ext cx="156946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Root of the first </a:t>
              </a:r>
            </a:p>
            <a:p>
              <a:pPr algn="ctr"/>
              <a:r>
                <a:rPr lang="en-US" dirty="0" smtClean="0"/>
                <a:t>equation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340768"/>
            <a:ext cx="3024336" cy="6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/>
        </p:nvGrpSpPr>
        <p:grpSpPr>
          <a:xfrm>
            <a:off x="2756520" y="2747152"/>
            <a:ext cx="4695800" cy="1042669"/>
            <a:chOff x="2756520" y="2606478"/>
            <a:chExt cx="4695800" cy="1042669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56520" y="2606478"/>
              <a:ext cx="3831704" cy="296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97558" y="2924944"/>
              <a:ext cx="4654762" cy="724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38429" y="4221088"/>
            <a:ext cx="6016352" cy="58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1209526"/>
            <a:ext cx="20563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Reality condition </a:t>
            </a:r>
          </a:p>
          <a:p>
            <a:pPr algn="ctr"/>
            <a:r>
              <a:rPr lang="en-US" dirty="0" smtClean="0"/>
              <a:t>and </a:t>
            </a:r>
          </a:p>
          <a:p>
            <a:pPr algn="ctr"/>
            <a:r>
              <a:rPr lang="en-US" dirty="0" smtClean="0"/>
              <a:t>conductivity equations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3068960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4660" y="4163963"/>
            <a:ext cx="1437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Conductivity</a:t>
            </a:r>
          </a:p>
          <a:p>
            <a:pPr algn="ctr"/>
            <a:r>
              <a:rPr lang="en-US" dirty="0" smtClean="0"/>
              <a:t>(Thermal case)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6420" y="921079"/>
            <a:ext cx="5855940" cy="193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176589"/>
            <a:ext cx="2524497" cy="339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3717032"/>
            <a:ext cx="5040560" cy="1029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8"/>
          <p:cNvGrpSpPr/>
          <p:nvPr/>
        </p:nvGrpSpPr>
        <p:grpSpPr>
          <a:xfrm>
            <a:off x="2764187" y="5418698"/>
            <a:ext cx="2463498" cy="340324"/>
            <a:chOff x="2764187" y="5418698"/>
            <a:chExt cx="2463498" cy="340324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64187" y="5465716"/>
              <a:ext cx="1296144" cy="272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482825" y="5418698"/>
              <a:ext cx="744860" cy="340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Arrow Connector 7"/>
            <p:cNvCxnSpPr/>
            <p:nvPr/>
          </p:nvCxnSpPr>
          <p:spPr>
            <a:xfrm>
              <a:off x="4067944" y="5635490"/>
              <a:ext cx="28803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323528" y="1558533"/>
            <a:ext cx="15289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 more general </a:t>
            </a:r>
          </a:p>
          <a:p>
            <a:pPr algn="ctr"/>
            <a:r>
              <a:rPr lang="en-US" dirty="0" err="1" smtClean="0"/>
              <a:t>backgroud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0689" y="3203684"/>
            <a:ext cx="735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Ansatz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9552" y="4211796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DBI action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9" y="908722"/>
            <a:ext cx="2232248" cy="265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9" y="1575842"/>
            <a:ext cx="6336704" cy="98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9617" y="2944593"/>
            <a:ext cx="4002583" cy="643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0127" y="3933056"/>
            <a:ext cx="4546129" cy="678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98340" y="4810032"/>
            <a:ext cx="3829844" cy="47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70689" y="862470"/>
            <a:ext cx="1131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</a:t>
            </a:r>
            <a:r>
              <a:rPr lang="en-US" dirty="0" err="1" smtClean="0"/>
              <a:t>ansatz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3273" y="1981227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DBI action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1412" y="3131676"/>
            <a:ext cx="205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conductivity equations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46217" y="4208209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11673" y="4882039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Conductivity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6614" y="1526846"/>
            <a:ext cx="1440160" cy="230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32921" y="1475492"/>
            <a:ext cx="1714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Commutative case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11560" y="2060848"/>
            <a:ext cx="7936106" cy="1473516"/>
            <a:chOff x="755576" y="2996952"/>
            <a:chExt cx="7936106" cy="1473516"/>
          </a:xfrm>
        </p:grpSpPr>
        <p:sp>
          <p:nvSpPr>
            <p:cNvPr id="6" name="TextBox 5"/>
            <p:cNvSpPr txBox="1"/>
            <p:nvPr/>
          </p:nvSpPr>
          <p:spPr>
            <a:xfrm>
              <a:off x="755576" y="2996952"/>
              <a:ext cx="20975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Non-commutative case</a:t>
              </a:r>
              <a:endParaRPr lang="en-US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3257711" y="3067574"/>
              <a:ext cx="5433971" cy="1402894"/>
              <a:chOff x="3386501" y="3119090"/>
              <a:chExt cx="5433971" cy="1402894"/>
            </a:xfrm>
          </p:grpSpPr>
          <p:pic>
            <p:nvPicPr>
              <p:cNvPr id="2051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391767" y="3119090"/>
                <a:ext cx="1512168" cy="2636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1" name="Group 10"/>
              <p:cNvGrpSpPr/>
              <p:nvPr/>
            </p:nvGrpSpPr>
            <p:grpSpPr>
              <a:xfrm>
                <a:off x="3386501" y="3501008"/>
                <a:ext cx="5433971" cy="1020976"/>
                <a:chOff x="3386501" y="3764175"/>
                <a:chExt cx="5433971" cy="1020976"/>
              </a:xfrm>
            </p:grpSpPr>
            <p:pic>
              <p:nvPicPr>
                <p:cNvPr id="9" name="Picture 6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3386501" y="3764175"/>
                  <a:ext cx="5433971" cy="5289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52" name="Picture 4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394114" y="4293096"/>
                  <a:ext cx="3888432" cy="4920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916832"/>
            <a:ext cx="511691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b="1" dirty="0" smtClean="0"/>
              <a:t>Conductivity from </a:t>
            </a:r>
            <a:r>
              <a:rPr lang="en-US" sz="2000" b="1" dirty="0" err="1" smtClean="0"/>
              <a:t>AdS</a:t>
            </a:r>
            <a:r>
              <a:rPr lang="en-US" sz="2000" b="1" dirty="0" smtClean="0"/>
              <a:t>/CFT</a:t>
            </a:r>
          </a:p>
          <a:p>
            <a:pPr marL="342900" indent="-342900">
              <a:buAutoNum type="arabicPeriod"/>
            </a:pPr>
            <a:r>
              <a:rPr lang="en-US" sz="2000" b="1" dirty="0" smtClean="0"/>
              <a:t> Sakai-Sugimoto model</a:t>
            </a:r>
          </a:p>
          <a:p>
            <a:pPr marL="342900" indent="-342900"/>
            <a:r>
              <a:rPr lang="en-US" sz="2000" b="1" dirty="0" smtClean="0"/>
              <a:t>                   2-1.   Low temperature                   </a:t>
            </a:r>
          </a:p>
          <a:p>
            <a:pPr marL="342900" indent="-342900"/>
            <a:r>
              <a:rPr lang="en-US" sz="2000" b="1" dirty="0" smtClean="0"/>
              <a:t>                   2-2.   High temperature</a:t>
            </a:r>
          </a:p>
          <a:p>
            <a:pPr marL="342900" indent="-342900"/>
            <a:r>
              <a:rPr lang="en-US" sz="2000" b="1" dirty="0" smtClean="0"/>
              <a:t>3.    Conductivity</a:t>
            </a:r>
          </a:p>
          <a:p>
            <a:pPr marL="342900" indent="-342900"/>
            <a:r>
              <a:rPr lang="en-US" sz="2000" b="1" dirty="0" smtClean="0"/>
              <a:t>                   2-1.   At  low temperature                   </a:t>
            </a:r>
          </a:p>
          <a:p>
            <a:pPr marL="342900" indent="-342900"/>
            <a:r>
              <a:rPr lang="en-US" sz="2000" b="1" dirty="0" smtClean="0"/>
              <a:t>                   2-2.   At  high temperature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980728"/>
            <a:ext cx="1016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Outline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1920" y="764704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AdS</a:t>
            </a:r>
            <a:r>
              <a:rPr lang="en-US" sz="2000" b="1" dirty="0" smtClean="0"/>
              <a:t>/CFT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2195572"/>
            <a:ext cx="3376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Strongly coupled gauge theory (QCD)</a:t>
            </a:r>
          </a:p>
          <a:p>
            <a:pPr algn="ctr"/>
            <a:r>
              <a:rPr lang="en-US" dirty="0" smtClean="0"/>
              <a:t>+ flavor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2197251"/>
            <a:ext cx="1755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Gravity + D-</a:t>
            </a:r>
            <a:r>
              <a:rPr lang="en-US" dirty="0" err="1" smtClean="0"/>
              <a:t>brane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067944" y="2387517"/>
            <a:ext cx="72008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140968"/>
            <a:ext cx="4381455" cy="7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483768" y="4294837"/>
            <a:ext cx="4227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err="1" smtClean="0"/>
              <a:t>Supersymmetric</a:t>
            </a:r>
            <a:r>
              <a:rPr lang="en-US" dirty="0" smtClean="0"/>
              <a:t> background.</a:t>
            </a:r>
          </a:p>
          <a:p>
            <a:pPr marL="342900" indent="-342900">
              <a:buFontTx/>
              <a:buAutoNum type="arabicPeriod"/>
            </a:pPr>
            <a:r>
              <a:rPr lang="en-US" dirty="0" err="1" smtClean="0"/>
              <a:t>Confinment-Deconfinment</a:t>
            </a:r>
            <a:r>
              <a:rPr lang="en-US" dirty="0" smtClean="0"/>
              <a:t> phase transition.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763688" y="3429000"/>
            <a:ext cx="2160240" cy="2880320"/>
            <a:chOff x="3347864" y="3717032"/>
            <a:chExt cx="2160240" cy="2880320"/>
          </a:xfrm>
        </p:grpSpPr>
        <p:grpSp>
          <p:nvGrpSpPr>
            <p:cNvPr id="7" name="Group 6"/>
            <p:cNvGrpSpPr/>
            <p:nvPr/>
          </p:nvGrpSpPr>
          <p:grpSpPr>
            <a:xfrm>
              <a:off x="3347864" y="3717032"/>
              <a:ext cx="2160240" cy="2880320"/>
              <a:chOff x="3338513" y="2040952"/>
              <a:chExt cx="2241599" cy="3408236"/>
            </a:xfrm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338513" y="2040952"/>
                <a:ext cx="2241599" cy="3408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1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637393" y="3299977"/>
                <a:ext cx="201648" cy="201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13782" y="4894918"/>
              <a:ext cx="233079" cy="216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" name="Group 26"/>
          <p:cNvGrpSpPr/>
          <p:nvPr/>
        </p:nvGrpSpPr>
        <p:grpSpPr>
          <a:xfrm>
            <a:off x="611560" y="1563757"/>
            <a:ext cx="7848872" cy="2585323"/>
            <a:chOff x="611560" y="3645024"/>
            <a:chExt cx="7848872" cy="2585323"/>
          </a:xfrm>
        </p:grpSpPr>
        <p:sp>
          <p:nvSpPr>
            <p:cNvPr id="8" name="TextBox 7"/>
            <p:cNvSpPr txBox="1"/>
            <p:nvPr/>
          </p:nvSpPr>
          <p:spPr>
            <a:xfrm>
              <a:off x="611560" y="3645024"/>
              <a:ext cx="4006994" cy="25853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 Strongly coupled thermal field theory.</a:t>
              </a:r>
            </a:p>
            <a:p>
              <a:r>
                <a:rPr lang="en-US" dirty="0" smtClean="0"/>
                <a:t>2. Charge carriers introduced explicitly.</a:t>
              </a:r>
            </a:p>
            <a:p>
              <a:endParaRPr lang="en-US" dirty="0" smtClean="0"/>
            </a:p>
            <a:p>
              <a:r>
                <a:rPr lang="en-US" dirty="0" smtClean="0"/>
                <a:t>3. Electric filed.</a:t>
              </a:r>
            </a:p>
            <a:p>
              <a:endParaRPr lang="en-US" dirty="0" smtClean="0"/>
            </a:p>
            <a:p>
              <a:r>
                <a:rPr lang="en-US" dirty="0" smtClean="0"/>
                <a:t>4. Conductivity              .                                  </a:t>
              </a:r>
            </a:p>
            <a:p>
              <a:endParaRPr lang="en-US" dirty="0" smtClean="0"/>
            </a:p>
            <a:p>
              <a:r>
                <a:rPr lang="en-US" dirty="0" smtClean="0"/>
                <a:t>                                        </a:t>
              </a:r>
            </a:p>
            <a:p>
              <a:endParaRPr lang="en-US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4702087" y="3645024"/>
              <a:ext cx="3324693" cy="1754326"/>
              <a:chOff x="4342047" y="4221088"/>
              <a:chExt cx="3324693" cy="1754326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4342047" y="4221088"/>
                <a:ext cx="3324693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dirty="0" err="1" smtClean="0"/>
                  <a:t>AdS</a:t>
                </a:r>
                <a:r>
                  <a:rPr lang="en-US" dirty="0" smtClean="0"/>
                  <a:t> Sch. BH </a:t>
                </a:r>
              </a:p>
              <a:p>
                <a:pPr marL="342900" indent="-342900">
                  <a:buAutoNum type="arabicPeriod"/>
                </a:pPr>
                <a:r>
                  <a:rPr lang="en-US" dirty="0" smtClean="0"/>
                  <a:t>Time component of gauge field </a:t>
                </a:r>
              </a:p>
              <a:p>
                <a:pPr marL="342900" indent="-342900"/>
                <a:r>
                  <a:rPr lang="en-US" dirty="0" smtClean="0"/>
                  <a:t>       on D7-branes (     ).</a:t>
                </a:r>
              </a:p>
              <a:p>
                <a:pPr marL="342900" indent="-342900"/>
                <a:r>
                  <a:rPr lang="en-US" dirty="0" smtClean="0"/>
                  <a:t>3.    Spatial component of gauge field.</a:t>
                </a:r>
              </a:p>
              <a:p>
                <a:pPr marL="342900" indent="-342900"/>
                <a:endParaRPr lang="en-US" dirty="0" smtClean="0"/>
              </a:p>
              <a:p>
                <a:pPr marL="342900" indent="-342900"/>
                <a:r>
                  <a:rPr lang="en-US" dirty="0" smtClean="0"/>
                  <a:t>4.  </a:t>
                </a:r>
              </a:p>
            </p:txBody>
          </p:sp>
          <p:pic>
            <p:nvPicPr>
              <p:cNvPr id="12" name="Picture 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6043051" y="4856281"/>
                <a:ext cx="218504" cy="2077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005470" y="4938910"/>
              <a:ext cx="720080" cy="510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156822" y="5032809"/>
              <a:ext cx="631701" cy="255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478216" y="5517232"/>
              <a:ext cx="982216" cy="468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Rectangle 16"/>
            <p:cNvSpPr/>
            <p:nvPr/>
          </p:nvSpPr>
          <p:spPr>
            <a:xfrm>
              <a:off x="5095326" y="5419675"/>
              <a:ext cx="2212978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sz="1400" b="1" dirty="0" err="1" smtClean="0"/>
                <a:t>Karch</a:t>
              </a:r>
              <a:r>
                <a:rPr lang="en-US" sz="1400" b="1" dirty="0" smtClean="0"/>
                <a:t> and </a:t>
              </a:r>
              <a:r>
                <a:rPr lang="en-US" sz="1400" b="1" dirty="0" err="1" smtClean="0"/>
                <a:t>A.O'Bannon</a:t>
              </a:r>
              <a:r>
                <a:rPr lang="en-US" sz="1400" b="1" dirty="0" smtClean="0"/>
                <a:t>, </a:t>
              </a:r>
            </a:p>
            <a:p>
              <a:pPr marL="342900" indent="-342900"/>
              <a:r>
                <a:rPr lang="en-US" sz="1400" b="1" dirty="0" smtClean="0"/>
                <a:t>“Metallic </a:t>
              </a:r>
              <a:r>
                <a:rPr lang="en-US" sz="1400" b="1" dirty="0" err="1" smtClean="0"/>
                <a:t>AdS</a:t>
              </a:r>
              <a:r>
                <a:rPr lang="en-US" sz="1400" b="1" dirty="0" smtClean="0"/>
                <a:t>/CFT,’’</a:t>
              </a:r>
            </a:p>
            <a:p>
              <a:pPr marL="342900" indent="-342900"/>
              <a:r>
                <a:rPr lang="en-US" sz="1400" b="1" dirty="0" smtClean="0"/>
                <a:t>[arXiv:0705.3870 [</a:t>
              </a:r>
              <a:r>
                <a:rPr lang="en-US" sz="1400" b="1" dirty="0" err="1" smtClean="0"/>
                <a:t>hep-th</a:t>
              </a:r>
              <a:r>
                <a:rPr lang="en-US" sz="1400" b="1" dirty="0" smtClean="0"/>
                <a:t>]].</a:t>
              </a:r>
              <a:endParaRPr lang="en-US" sz="1400" b="1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7092280" y="5759014"/>
              <a:ext cx="36004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1187624" y="724634"/>
            <a:ext cx="2150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Gauge theory side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394184" y="745126"/>
            <a:ext cx="1482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Gravity side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4190" y="1412776"/>
            <a:ext cx="3156082" cy="62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1774" y="2132856"/>
            <a:ext cx="1807467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27584" y="1556792"/>
            <a:ext cx="1958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Conductivity in </a:t>
            </a:r>
          </a:p>
          <a:p>
            <a:pPr algn="ctr"/>
            <a:r>
              <a:rPr lang="en-US" dirty="0" err="1" smtClean="0"/>
              <a:t>AdS</a:t>
            </a:r>
            <a:r>
              <a:rPr lang="en-US" dirty="0" smtClean="0"/>
              <a:t> Sch. Background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Massless</a:t>
            </a:r>
            <a:r>
              <a:rPr lang="en-US" dirty="0" smtClean="0"/>
              <a:t> case)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67744" y="2843644"/>
            <a:ext cx="3241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Charge carriers thermally produced.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6186287" y="2782669"/>
            <a:ext cx="2490169" cy="646331"/>
            <a:chOff x="6444208" y="2636912"/>
            <a:chExt cx="2490169" cy="646331"/>
          </a:xfrm>
        </p:grpSpPr>
        <p:sp>
          <p:nvSpPr>
            <p:cNvPr id="12" name="TextBox 11"/>
            <p:cNvSpPr txBox="1"/>
            <p:nvPr/>
          </p:nvSpPr>
          <p:spPr>
            <a:xfrm>
              <a:off x="6444208" y="2636912"/>
              <a:ext cx="249016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Charge carriers introduced </a:t>
              </a:r>
            </a:p>
            <a:p>
              <a:r>
                <a:rPr lang="en-US" dirty="0" smtClean="0"/>
                <a:t>         explicitly by  </a:t>
              </a:r>
            </a:p>
          </p:txBody>
        </p:sp>
        <p:pic>
          <p:nvPicPr>
            <p:cNvPr id="13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046396" y="2971194"/>
              <a:ext cx="218504" cy="20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8" name="Straight Arrow Connector 17"/>
          <p:cNvCxnSpPr/>
          <p:nvPr/>
        </p:nvCxnSpPr>
        <p:spPr>
          <a:xfrm rot="5400000">
            <a:off x="4283968" y="2420888"/>
            <a:ext cx="432048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6696236" y="2384884"/>
            <a:ext cx="36004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899592" y="3573016"/>
            <a:ext cx="3968715" cy="369332"/>
            <a:chOff x="1187624" y="3933056"/>
            <a:chExt cx="3968715" cy="369332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086236" y="3990770"/>
              <a:ext cx="703709" cy="217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TextBox 21"/>
            <p:cNvSpPr txBox="1"/>
            <p:nvPr/>
          </p:nvSpPr>
          <p:spPr>
            <a:xfrm>
              <a:off x="1187624" y="3933056"/>
              <a:ext cx="39687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By setting              , we still have conductivity.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07684" y="4005064"/>
            <a:ext cx="7374644" cy="1440160"/>
            <a:chOff x="507684" y="3356992"/>
            <a:chExt cx="7374644" cy="144016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32380" y="3356992"/>
              <a:ext cx="5249948" cy="1440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507684" y="3501008"/>
              <a:ext cx="175932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Non-commutative </a:t>
              </a:r>
            </a:p>
            <a:p>
              <a:pPr algn="ctr"/>
              <a:r>
                <a:rPr lang="en-US" dirty="0" smtClean="0"/>
                <a:t>low temperature </a:t>
              </a:r>
            </a:p>
            <a:p>
              <a:pPr algn="ctr"/>
              <a:r>
                <a:rPr lang="en-US" dirty="0" smtClean="0"/>
                <a:t>SS-model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67544" y="1340768"/>
            <a:ext cx="7920880" cy="1781249"/>
            <a:chOff x="467544" y="1790026"/>
            <a:chExt cx="7920880" cy="1781249"/>
          </a:xfrm>
        </p:grpSpPr>
        <p:grpSp>
          <p:nvGrpSpPr>
            <p:cNvPr id="6" name="Group 5"/>
            <p:cNvGrpSpPr/>
            <p:nvPr/>
          </p:nvGrpSpPr>
          <p:grpSpPr>
            <a:xfrm>
              <a:off x="467544" y="1790026"/>
              <a:ext cx="7920880" cy="1062910"/>
              <a:chOff x="467544" y="1790026"/>
              <a:chExt cx="7920880" cy="1062910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627784" y="1790026"/>
                <a:ext cx="5760640" cy="10629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" name="TextBox 3"/>
              <p:cNvSpPr txBox="1"/>
              <p:nvPr/>
            </p:nvSpPr>
            <p:spPr>
              <a:xfrm>
                <a:off x="467544" y="1988840"/>
                <a:ext cx="168815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/>
                  <a:t>Low temperature </a:t>
                </a:r>
              </a:p>
              <a:p>
                <a:pPr algn="ctr"/>
                <a:r>
                  <a:rPr lang="en-US" dirty="0" smtClean="0"/>
                  <a:t>SS-model</a:t>
                </a:r>
                <a:endParaRPr lang="en-US" dirty="0"/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2627784" y="2924944"/>
              <a:ext cx="28694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en-US" dirty="0" smtClean="0"/>
                <a:t>Confined phase.</a:t>
              </a:r>
            </a:p>
            <a:p>
              <a:pPr marL="342900" indent="-342900">
                <a:buAutoNum type="arabicPeriod"/>
              </a:pPr>
              <a:r>
                <a:rPr lang="en-US" dirty="0" err="1" smtClean="0"/>
                <a:t>Chiral</a:t>
              </a:r>
              <a:r>
                <a:rPr lang="en-US" dirty="0" smtClean="0"/>
                <a:t> symmetry is broken.</a:t>
              </a:r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699792" y="476672"/>
            <a:ext cx="32903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Sakai-Sugimoto background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539552" y="5949280"/>
            <a:ext cx="84969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[1]  T. Sakai and S. Sugimoto, ``Low energy </a:t>
            </a:r>
            <a:r>
              <a:rPr lang="en-US" sz="1400" b="1" dirty="0" err="1" smtClean="0"/>
              <a:t>hadron</a:t>
            </a:r>
            <a:r>
              <a:rPr lang="en-US" sz="1400" b="1" dirty="0" smtClean="0"/>
              <a:t> physics in holographic QCD,'‘ [</a:t>
            </a:r>
            <a:r>
              <a:rPr lang="en-US" sz="1400" b="1" dirty="0" err="1" smtClean="0"/>
              <a:t>hep</a:t>
            </a:r>
            <a:r>
              <a:rPr lang="en-US" sz="1400" b="1" dirty="0" smtClean="0"/>
              <a:t>-</a:t>
            </a:r>
            <a:r>
              <a:rPr lang="en-US" sz="1400" b="1" dirty="0" err="1" smtClean="0"/>
              <a:t>th</a:t>
            </a:r>
            <a:r>
              <a:rPr lang="en-US" sz="1400" b="1" dirty="0" smtClean="0"/>
              <a:t>/0412141]. </a:t>
            </a:r>
          </a:p>
          <a:p>
            <a:r>
              <a:rPr lang="en-US" sz="1400" b="1" dirty="0" smtClean="0"/>
              <a:t>[2] O. </a:t>
            </a:r>
            <a:r>
              <a:rPr lang="en-US" sz="1400" b="1" dirty="0" err="1" smtClean="0"/>
              <a:t>Aharony</a:t>
            </a:r>
            <a:r>
              <a:rPr lang="en-US" sz="1400" b="1" dirty="0" smtClean="0"/>
              <a:t>, J. </a:t>
            </a:r>
            <a:r>
              <a:rPr lang="en-US" sz="1400" b="1" dirty="0" err="1" smtClean="0"/>
              <a:t>Sonnenschein</a:t>
            </a:r>
            <a:r>
              <a:rPr lang="en-US" sz="1400" b="1" dirty="0" smtClean="0"/>
              <a:t> and S. </a:t>
            </a:r>
            <a:r>
              <a:rPr lang="en-US" sz="1400" b="1" dirty="0" err="1" smtClean="0"/>
              <a:t>Yankielowicz</a:t>
            </a:r>
            <a:r>
              <a:rPr lang="en-US" sz="1400" b="1" dirty="0" smtClean="0"/>
              <a:t>, ``A Holographic model of </a:t>
            </a:r>
            <a:r>
              <a:rPr lang="en-US" sz="1400" b="1" dirty="0" err="1" smtClean="0"/>
              <a:t>deconfinement</a:t>
            </a:r>
            <a:r>
              <a:rPr lang="en-US" sz="1400" b="1" dirty="0" smtClean="0"/>
              <a:t> and </a:t>
            </a:r>
            <a:r>
              <a:rPr lang="en-US" sz="1400" b="1" dirty="0" err="1" smtClean="0"/>
              <a:t>chiral</a:t>
            </a:r>
            <a:r>
              <a:rPr lang="en-US" sz="1400" b="1" dirty="0" smtClean="0"/>
              <a:t> symmetry restoration,'' [</a:t>
            </a:r>
            <a:r>
              <a:rPr lang="en-US" sz="1400" b="1" dirty="0" err="1" smtClean="0"/>
              <a:t>hep</a:t>
            </a:r>
            <a:r>
              <a:rPr lang="en-US" sz="1400" b="1" dirty="0" smtClean="0"/>
              <a:t>-</a:t>
            </a:r>
            <a:r>
              <a:rPr lang="en-US" sz="1400" b="1" dirty="0" err="1" smtClean="0"/>
              <a:t>th</a:t>
            </a:r>
            <a:r>
              <a:rPr lang="en-US" sz="1400" b="1" dirty="0" smtClean="0"/>
              <a:t>/0604161].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431262"/>
            <a:ext cx="5904656" cy="106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49687" y="1623534"/>
            <a:ext cx="1723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High temperature </a:t>
            </a:r>
          </a:p>
          <a:p>
            <a:pPr algn="ctr"/>
            <a:r>
              <a:rPr lang="en-US" dirty="0" smtClean="0"/>
              <a:t>SS-model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67544" y="3933056"/>
            <a:ext cx="6840760" cy="1076449"/>
            <a:chOff x="467544" y="3356992"/>
            <a:chExt cx="6840760" cy="1076449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36167" y="3356992"/>
              <a:ext cx="4572137" cy="1076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467544" y="3429000"/>
              <a:ext cx="169559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/>
                <a:t>Noncommutative</a:t>
              </a:r>
              <a:r>
                <a:rPr lang="en-US" dirty="0" smtClean="0"/>
                <a:t> </a:t>
              </a:r>
            </a:p>
            <a:p>
              <a:pPr algn="ctr"/>
              <a:r>
                <a:rPr lang="en-US" dirty="0" smtClean="0"/>
                <a:t>high temperature </a:t>
              </a:r>
            </a:p>
            <a:p>
              <a:pPr algn="ctr"/>
              <a:r>
                <a:rPr lang="en-US" dirty="0" smtClean="0"/>
                <a:t>SS-model</a:t>
              </a:r>
              <a:endParaRPr lang="en-US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771800" y="2780928"/>
            <a:ext cx="4532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err="1" smtClean="0"/>
              <a:t>Deconfined</a:t>
            </a:r>
            <a:r>
              <a:rPr lang="en-US" dirty="0" smtClean="0"/>
              <a:t> phase.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Chiral</a:t>
            </a:r>
            <a:r>
              <a:rPr lang="en-US" dirty="0" smtClean="0"/>
              <a:t> symmetry is restored (</a:t>
            </a:r>
            <a:r>
              <a:rPr lang="en-US" dirty="0" err="1" smtClean="0"/>
              <a:t>intermdiate</a:t>
            </a:r>
            <a:r>
              <a:rPr lang="en-US" dirty="0" smtClean="0"/>
              <a:t> state).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755576" y="2578841"/>
            <a:ext cx="6866518" cy="3370439"/>
            <a:chOff x="755576" y="1119026"/>
            <a:chExt cx="6866518" cy="3370439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93130" y="1119026"/>
              <a:ext cx="4728964" cy="509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15816" y="2034927"/>
              <a:ext cx="2270853" cy="6019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57821" y="3107597"/>
              <a:ext cx="2046227" cy="288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903851" y="1223347"/>
              <a:ext cx="11224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DBI action 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55576" y="2060848"/>
              <a:ext cx="150374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Induced metric </a:t>
              </a:r>
            </a:p>
            <a:p>
              <a:pPr algn="ctr"/>
              <a:r>
                <a:rPr lang="en-US" dirty="0" smtClean="0"/>
                <a:t>and B-field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11828" y="2924944"/>
              <a:ext cx="11678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B-field in </a:t>
              </a:r>
            </a:p>
            <a:p>
              <a:pPr algn="ctr"/>
              <a:r>
                <a:rPr lang="en-US" dirty="0" smtClean="0"/>
                <a:t>background</a:t>
              </a:r>
              <a:endParaRPr 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969253" y="3933056"/>
              <a:ext cx="4250819" cy="556409"/>
              <a:chOff x="969253" y="3933056"/>
              <a:chExt cx="4250819" cy="556409"/>
            </a:xfrm>
          </p:grpSpPr>
          <p:pic>
            <p:nvPicPr>
              <p:cNvPr id="3078" name="Picture 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944937" y="3933056"/>
                <a:ext cx="2275135" cy="2880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" name="Picture 2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941574" y="4262838"/>
                <a:ext cx="648072" cy="22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" name="Left Brace 10"/>
              <p:cNvSpPr/>
              <p:nvPr/>
            </p:nvSpPr>
            <p:spPr>
              <a:xfrm>
                <a:off x="2810437" y="3979306"/>
                <a:ext cx="117727" cy="504056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969253" y="4012677"/>
                <a:ext cx="7354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Ansatz</a:t>
                </a:r>
                <a:endParaRPr lang="en-US" dirty="0"/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2843808" y="1199080"/>
            <a:ext cx="3672408" cy="861768"/>
            <a:chOff x="2195736" y="5085184"/>
            <a:chExt cx="3888433" cy="933776"/>
          </a:xfrm>
        </p:grpSpPr>
        <p:grpSp>
          <p:nvGrpSpPr>
            <p:cNvPr id="25" name="Group 13"/>
            <p:cNvGrpSpPr/>
            <p:nvPr/>
          </p:nvGrpSpPr>
          <p:grpSpPr>
            <a:xfrm>
              <a:off x="2195736" y="5085184"/>
              <a:ext cx="3888433" cy="933776"/>
              <a:chOff x="2411760" y="2914650"/>
              <a:chExt cx="3888433" cy="933776"/>
            </a:xfrm>
          </p:grpSpPr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452689" y="2914650"/>
                <a:ext cx="3847504" cy="9337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8" name="Picture 4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2411760" y="3479499"/>
                <a:ext cx="720278" cy="3095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339753" y="5462369"/>
              <a:ext cx="2448271" cy="198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TextBox 28"/>
          <p:cNvSpPr txBox="1"/>
          <p:nvPr/>
        </p:nvSpPr>
        <p:spPr>
          <a:xfrm>
            <a:off x="879604" y="1484784"/>
            <a:ext cx="11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D8-branes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675034" y="404664"/>
            <a:ext cx="1617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Conductivity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013" y="1124744"/>
            <a:ext cx="6458459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45911" y="1248268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Action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679483" y="4017646"/>
            <a:ext cx="5514074" cy="779506"/>
            <a:chOff x="679483" y="3681623"/>
            <a:chExt cx="5514074" cy="779506"/>
          </a:xfrm>
        </p:grpSpPr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83768" y="3681623"/>
              <a:ext cx="3709789" cy="755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679483" y="3814798"/>
              <a:ext cx="122822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Solution for </a:t>
              </a:r>
            </a:p>
            <a:p>
              <a:pPr algn="ctr"/>
              <a:r>
                <a:rPr lang="en-US" dirty="0" smtClean="0"/>
                <a:t>gauge field</a:t>
              </a:r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51520" y="2673053"/>
            <a:ext cx="7560840" cy="1187995"/>
            <a:chOff x="251520" y="2204865"/>
            <a:chExt cx="7560840" cy="1187995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03848" y="2204865"/>
              <a:ext cx="4608512" cy="757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432252" y="2996952"/>
              <a:ext cx="2232248" cy="3959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251520" y="2494637"/>
              <a:ext cx="18479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Equation of motion </a:t>
              </a:r>
            </a:p>
            <a:p>
              <a:pPr algn="ctr"/>
              <a:r>
                <a:rPr lang="en-US" dirty="0" smtClean="0"/>
                <a:t>for gauge field</a:t>
              </a:r>
              <a:endParaRPr lang="en-US" dirty="0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424639" y="2251114"/>
              <a:ext cx="1224136" cy="506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26461" y="1833877"/>
            <a:ext cx="1095945" cy="21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785</TotalTime>
  <Words>325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Conductivity and non-commutative holographic QCD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Ahmad</dc:creator>
  <cp:lastModifiedBy>Admin</cp:lastModifiedBy>
  <cp:revision>111</cp:revision>
  <dcterms:created xsi:type="dcterms:W3CDTF">2011-06-12T16:34:35Z</dcterms:created>
  <dcterms:modified xsi:type="dcterms:W3CDTF">2011-06-23T14:07:53Z</dcterms:modified>
</cp:coreProperties>
</file>