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7" r:id="rId9"/>
    <p:sldId id="266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9" autoAdjust="0"/>
    <p:restoredTop sz="94612" autoAdjust="0"/>
  </p:normalViewPr>
  <p:slideViewPr>
    <p:cSldViewPr snapToGrid="0" snapToObjects="1">
      <p:cViewPr>
        <p:scale>
          <a:sx n="51" d="100"/>
          <a:sy n="51" d="100"/>
        </p:scale>
        <p:origin x="-15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818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62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002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131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96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277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6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924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317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65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512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0DE2-0DF0-074C-9508-D34ACA06073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AE2F-410C-C442-90BF-D7C7ADE55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7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9121"/>
            <a:ext cx="8041640" cy="30213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ARITHMETIC QUANTUM MECHANICS </a:t>
            </a:r>
            <a:br>
              <a:rPr lang="en-US" sz="2800" dirty="0" smtClean="0"/>
            </a:br>
            <a:r>
              <a:rPr lang="en-US" sz="2800" dirty="0" smtClean="0"/>
              <a:t>ON </a:t>
            </a:r>
            <a:br>
              <a:rPr lang="en-US" sz="2800" dirty="0" smtClean="0"/>
            </a:br>
            <a:r>
              <a:rPr lang="en-US" sz="2800" dirty="0" smtClean="0"/>
              <a:t>BLACK HOLE HORIZONS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327152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E.FLORATOS</a:t>
            </a:r>
          </a:p>
          <a:p>
            <a:r>
              <a:rPr lang="en-US" sz="1800" dirty="0" smtClean="0"/>
              <a:t>PHYSICS UNIV OF ATHENS</a:t>
            </a:r>
          </a:p>
          <a:p>
            <a:r>
              <a:rPr lang="en-US" sz="1800" dirty="0" smtClean="0"/>
              <a:t>CERN</a:t>
            </a:r>
          </a:p>
          <a:p>
            <a:endParaRPr lang="en-US" sz="1800" dirty="0" smtClean="0"/>
          </a:p>
          <a:p>
            <a:r>
              <a:rPr lang="en-US" sz="1800" dirty="0" smtClean="0"/>
              <a:t>ON THE OCCASION OF 60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r>
              <a:rPr lang="en-US" sz="1800" dirty="0" smtClean="0"/>
              <a:t>BIRTHDAYS OF COSTAS KOUNNAS</a:t>
            </a:r>
          </a:p>
          <a:p>
            <a:endParaRPr lang="en-US" sz="1800" dirty="0" smtClean="0"/>
          </a:p>
          <a:p>
            <a:r>
              <a:rPr lang="en-US" sz="1800" dirty="0" smtClean="0"/>
              <a:t>28 SEPTEMBER 2012</a:t>
            </a:r>
          </a:p>
          <a:p>
            <a:r>
              <a:rPr lang="en-US" sz="1800" dirty="0" smtClean="0"/>
              <a:t>NICOSIA-CYPRUS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716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FACTORIZATION OF OBSERVERS-LOCALITY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N=N1xN2</a:t>
            </a:r>
          </a:p>
          <a:p>
            <a:r>
              <a:rPr lang="en-US" dirty="0" smtClean="0"/>
              <a:t>SL[2,Z[N]]=SL[2,Z[N1]]</a:t>
            </a:r>
            <a:r>
              <a:rPr lang="en-US" dirty="0" err="1" smtClean="0"/>
              <a:t>xSL</a:t>
            </a:r>
            <a:r>
              <a:rPr lang="en-US" dirty="0" smtClean="0"/>
              <a:t>[2,Z[N2]]</a:t>
            </a:r>
          </a:p>
          <a:p>
            <a:r>
              <a:rPr lang="en-US" dirty="0" smtClean="0"/>
              <a:t>A[N]=A[N1]A[N2]</a:t>
            </a:r>
          </a:p>
          <a:p>
            <a:r>
              <a:rPr lang="en-US" dirty="0" smtClean="0"/>
              <a:t>H[N]=H[N1]</a:t>
            </a:r>
            <a:r>
              <a:rPr lang="en-US" dirty="0" err="1" smtClean="0"/>
              <a:t>xH</a:t>
            </a:r>
            <a:r>
              <a:rPr lang="en-US" dirty="0" smtClean="0"/>
              <a:t>[N2]</a:t>
            </a:r>
          </a:p>
          <a:p>
            <a:r>
              <a:rPr lang="en-US" dirty="0" smtClean="0"/>
              <a:t>U[A[N]]=U[A[N1]]U[A[N2]]</a:t>
            </a:r>
          </a:p>
          <a:p>
            <a:r>
              <a:rPr lang="en-US" dirty="0" smtClean="0"/>
              <a:t>FAST QUANTUM MAPS   N^2-&gt;N </a:t>
            </a:r>
            <a:r>
              <a:rPr lang="en-US" dirty="0" err="1" smtClean="0"/>
              <a:t>LogN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S[N]=S[N1]+S[N2]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BH COMPLEMENTARITY IS  BASED ON THE </a:t>
            </a:r>
          </a:p>
          <a:p>
            <a:r>
              <a:rPr lang="en-US" dirty="0" smtClean="0"/>
              <a:t>ASSUMPTION OF THE SCRAMBLING</a:t>
            </a:r>
          </a:p>
          <a:p>
            <a:r>
              <a:rPr lang="en-US" dirty="0" smtClean="0"/>
              <a:t>MIXING TIME BOUND IN ORDER TO HAVE</a:t>
            </a:r>
          </a:p>
          <a:p>
            <a:r>
              <a:rPr lang="en-US" dirty="0" smtClean="0"/>
              <a:t>A CAUSAL ENCODING OFINFORMATION ON</a:t>
            </a:r>
          </a:p>
          <a:p>
            <a:r>
              <a:rPr lang="en-US" dirty="0" smtClean="0"/>
              <a:t>THE EMMITED HAWKING RADIATION</a:t>
            </a:r>
          </a:p>
          <a:p>
            <a:r>
              <a:rPr lang="en-US" dirty="0" err="1" smtClean="0"/>
              <a:t>ModN</a:t>
            </a:r>
            <a:r>
              <a:rPr lang="en-US" dirty="0" smtClean="0"/>
              <a:t> DISCRETIZATIONS AND ARNOLD CAT MAP DYNAMICS ON THE STRECHED HORIZON</a:t>
            </a:r>
          </a:p>
          <a:p>
            <a:r>
              <a:rPr lang="en-US" dirty="0" smtClean="0"/>
              <a:t>SATURATE THE SCRAMBLING TIME BOUND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PLAN OF THE TALK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767"/>
            <a:ext cx="8229600" cy="41853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PRINCIPLES AND CONSTRAINTS OF BH HOLOGRAPHY</a:t>
            </a:r>
          </a:p>
          <a:p>
            <a:endParaRPr lang="en-US" sz="2400" dirty="0" smtClean="0"/>
          </a:p>
          <a:p>
            <a:r>
              <a:rPr lang="en-US" sz="2400" dirty="0" smtClean="0"/>
              <a:t>ARITHMETIC QUANTUM MECHANICS (AQM) ON THE STRECHED HORIZON</a:t>
            </a:r>
          </a:p>
          <a:p>
            <a:endParaRPr lang="en-US" sz="2400" dirty="0" smtClean="0"/>
          </a:p>
          <a:p>
            <a:r>
              <a:rPr lang="en-US" sz="2400" dirty="0" smtClean="0"/>
              <a:t>SCRAMPLING TIMES AND FACTORIZATION   IN AQM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CONCLUSIONS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9992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</a:t>
            </a:r>
            <a:r>
              <a:rPr lang="en-US" sz="2800" b="1" dirty="0" smtClean="0"/>
              <a:t>PRINCIPLES AND CONSTRAINTS</a:t>
            </a:r>
            <a:br>
              <a:rPr lang="en-US" sz="2800" b="1" dirty="0" smtClean="0"/>
            </a:br>
            <a:r>
              <a:rPr lang="en-US" sz="2800" b="1" dirty="0" smtClean="0"/>
              <a:t>OF BLACK HOLE HOLOGRAPHY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0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BLACK HOLE INFORMATION PARADOX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IS THERE ANY UNITARY CONNECTION OF</a:t>
            </a:r>
          </a:p>
          <a:p>
            <a:pPr marL="0" indent="0">
              <a:buNone/>
            </a:pPr>
            <a:r>
              <a:rPr lang="en-US" sz="2800" dirty="0" smtClean="0"/>
              <a:t>    OBSERVATIONS MADE BY TWO OBSERVERS?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A)A FREELY FALLING INTO THE BLACK HOLE HORIZON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B) A STATIONARY ONE OUTSIDE THE HORIZON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126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2400" dirty="0" smtClean="0"/>
              <a:t>HAWKING:   NO </a:t>
            </a:r>
          </a:p>
          <a:p>
            <a:endParaRPr lang="en-US" sz="2400" dirty="0" smtClean="0"/>
          </a:p>
          <a:p>
            <a:r>
              <a:rPr lang="en-US" sz="2400" dirty="0" smtClean="0"/>
              <a:t>WE MUST CHANGE QM TO DESCRIBE EVOLUTION </a:t>
            </a:r>
          </a:p>
          <a:p>
            <a:pPr marL="0" indent="0">
              <a:buNone/>
            </a:pPr>
            <a:r>
              <a:rPr lang="en-US" sz="2400" dirty="0" smtClean="0"/>
              <a:t>     BETWEEN PURE AND MIXED STATES</a:t>
            </a:r>
          </a:p>
          <a:p>
            <a:pPr marL="0" indent="0">
              <a:buNone/>
            </a:pPr>
            <a:r>
              <a:rPr lang="en-US" sz="2400" dirty="0" smtClean="0"/>
              <a:t>     INGOING PURE STATE-OUTGOING HAWKING  RADIATION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T’HOOFT:  YES –THROUGH BH HORIZON HOLOGRAPHY</a:t>
            </a:r>
          </a:p>
          <a:p>
            <a:endParaRPr lang="en-US" sz="2400" dirty="0" smtClean="0"/>
          </a:p>
          <a:p>
            <a:r>
              <a:rPr lang="en-US" sz="2400" dirty="0" smtClean="0"/>
              <a:t>WE MUST ENCODE ALL THE 3D INFALLING INFORMATION</a:t>
            </a:r>
          </a:p>
          <a:p>
            <a:pPr marL="0" indent="0">
              <a:buNone/>
            </a:pPr>
            <a:r>
              <a:rPr lang="en-US" sz="2400" dirty="0" smtClean="0"/>
              <a:t>     ON THE HORIZON AND THEN IN THE OUTGOING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HAWKING  RADIATION BY A 2D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HOLOGRAPHIC UNITARY SCATTERING MATRIX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200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"/>
            <a:ext cx="8229600" cy="5699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3400" b="1" dirty="0" smtClean="0"/>
              <a:t> </a:t>
            </a:r>
            <a:r>
              <a:rPr lang="en-US" sz="3000" b="1" dirty="0" smtClean="0"/>
              <a:t>PRINCIPLES OF BH INFORMATION PROCESSING</a:t>
            </a:r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</a:t>
            </a:r>
            <a:r>
              <a:rPr lang="en-US" sz="2800" dirty="0" smtClean="0"/>
              <a:t> SUSSKIND :BLACK HOLE COMPLEMENTARITY PRINCIPLE</a:t>
            </a:r>
          </a:p>
          <a:p>
            <a:endParaRPr lang="en-US" sz="2800" dirty="0" smtClean="0"/>
          </a:p>
          <a:p>
            <a:r>
              <a:rPr lang="en-US" sz="2800" dirty="0" smtClean="0"/>
              <a:t>BOTH OBSERVERS ,THEY DO NOT SEE VIOLATION OF</a:t>
            </a:r>
          </a:p>
          <a:p>
            <a:pPr marL="0" indent="0">
              <a:buNone/>
            </a:pPr>
            <a:r>
              <a:rPr lang="en-US" sz="2800" dirty="0" smtClean="0"/>
              <a:t>     ANY PHYSICAL LAW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TOTAL HILBERT SPACE H=Ha x </a:t>
            </a:r>
            <a:r>
              <a:rPr lang="en-US" sz="2800" dirty="0" err="1" smtClean="0"/>
              <a:t>Hb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ALL THE INFORMATION OF THE INFALLING OBSERVER IS PROCESSED BY THE INTERIOR OF THE BLACK HOLE</a:t>
            </a:r>
          </a:p>
          <a:p>
            <a:pPr marL="0" indent="0">
              <a:buNone/>
            </a:pPr>
            <a:r>
              <a:rPr lang="en-US" sz="2800" dirty="0" smtClean="0"/>
              <a:t>     AND IT IS HOLOGRAPHICALLY STORED ON THE STRECHED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HORIZON  1PL SCALE OUTSIDE THE HORIZON 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dimH</a:t>
            </a:r>
            <a:r>
              <a:rPr lang="en-US" sz="2800" dirty="0" smtClean="0"/>
              <a:t>[STRECHED HORIZON]=</a:t>
            </a:r>
            <a:r>
              <a:rPr lang="en-US" sz="2800" dirty="0" err="1" smtClean="0"/>
              <a:t>Exp</a:t>
            </a:r>
            <a:r>
              <a:rPr lang="en-US" sz="2800" dirty="0" smtClean="0"/>
              <a:t>[A/4] finite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OUTGOING HAWKING RADIATION IS ENCODING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THE STRECHED HORIZON MEMORY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4796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580" y="335902"/>
            <a:ext cx="8229600" cy="6232848"/>
          </a:xfrm>
        </p:spPr>
        <p:txBody>
          <a:bodyPr>
            <a:normAutofit fontScale="25000" lnSpcReduction="20000"/>
          </a:bodyPr>
          <a:lstStyle/>
          <a:p>
            <a:endParaRPr lang="en-US" sz="2800" dirty="0" smtClean="0"/>
          </a:p>
          <a:p>
            <a:r>
              <a:rPr lang="en-US" sz="8000" b="1" dirty="0" smtClean="0"/>
              <a:t>CONSTRAINTS ON BH HOLOGRAPHY</a:t>
            </a:r>
            <a:endParaRPr lang="en-US" sz="80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8000" dirty="0" smtClean="0"/>
              <a:t>      1) </a:t>
            </a:r>
            <a:r>
              <a:rPr lang="en-US" sz="8000" dirty="0" smtClean="0"/>
              <a:t>LAWS OF BLACK HOLE  THERMODYNAMICS</a:t>
            </a:r>
          </a:p>
          <a:p>
            <a:pPr marL="0" indent="0">
              <a:buNone/>
            </a:pPr>
            <a:r>
              <a:rPr lang="en-US" sz="8000" dirty="0" smtClean="0"/>
              <a:t>      FOR THE MICROSCOPIC DEGREES OF FREEDOM IN </a:t>
            </a:r>
          </a:p>
          <a:p>
            <a:pPr marL="0" indent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THERMAL EQUILIBRIUM ON THE STRECHED HORIZON (SH</a:t>
            </a:r>
            <a:r>
              <a:rPr lang="en-US" sz="8000" dirty="0" smtClean="0"/>
              <a:t>)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 </a:t>
            </a:r>
            <a:r>
              <a:rPr lang="en-US" sz="8000" dirty="0" smtClean="0"/>
              <a:t>     S[A,B]&lt;S[A]+S[B]   A=BLACK HOLE INTERIOR,B=BLACK HOLE EXTERIOR HAWKING RAD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      2) LAWS OF QUANTUM INFORMATION PROCESSING</a:t>
            </a:r>
          </a:p>
          <a:p>
            <a:pPr marL="0" indent="0">
              <a:buNone/>
            </a:pPr>
            <a:r>
              <a:rPr lang="en-US" sz="8000" dirty="0" smtClean="0"/>
              <a:t> </a:t>
            </a:r>
            <a:r>
              <a:rPr lang="en-US" sz="8000" dirty="0" smtClean="0"/>
              <a:t>         UNITARITY ,ENTANGLEMENT OF A AND B,</a:t>
            </a:r>
          </a:p>
          <a:p>
            <a:pPr marL="0" indent="0">
              <a:buNone/>
            </a:pPr>
            <a:r>
              <a:rPr lang="en-US" sz="8000" dirty="0" smtClean="0"/>
              <a:t>          TRANFER OF QUANTUM INFORMATION THROUGH CHANELS WITH ERASURE</a:t>
            </a:r>
          </a:p>
          <a:p>
            <a:pPr marL="0" indent="0">
              <a:buNone/>
            </a:pPr>
            <a:r>
              <a:rPr lang="en-US" sz="8000" dirty="0" smtClean="0"/>
              <a:t> </a:t>
            </a:r>
            <a:r>
              <a:rPr lang="en-US" sz="8000" dirty="0" smtClean="0"/>
              <a:t>          NO-CLONING OF INFORMATION BY THE  SH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 </a:t>
            </a:r>
            <a:r>
              <a:rPr lang="en-US" sz="8000" dirty="0" smtClean="0"/>
              <a:t>      </a:t>
            </a: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      3)FAST  </a:t>
            </a:r>
            <a:r>
              <a:rPr lang="en-US" sz="8000" dirty="0" smtClean="0"/>
              <a:t>HOLOGRAPHIC MIXING  OF INFORMATION ON</a:t>
            </a:r>
          </a:p>
          <a:p>
            <a:pPr marL="0" indent="0">
              <a:buNone/>
            </a:pPr>
            <a:r>
              <a:rPr lang="en-US" sz="8000" dirty="0" smtClean="0"/>
              <a:t>    </a:t>
            </a:r>
            <a:r>
              <a:rPr lang="en-US" sz="8000" dirty="0" smtClean="0"/>
              <a:t>      </a:t>
            </a:r>
            <a:r>
              <a:rPr lang="en-US" sz="8000" dirty="0" smtClean="0"/>
              <a:t>THE </a:t>
            </a:r>
            <a:r>
              <a:rPr lang="en-US" sz="8000" dirty="0" smtClean="0"/>
              <a:t>SH-</a:t>
            </a:r>
          </a:p>
          <a:p>
            <a:pPr marL="0" indent="0">
              <a:buNone/>
            </a:pPr>
            <a:r>
              <a:rPr lang="en-US" sz="8000" dirty="0" smtClean="0"/>
              <a:t>        </a:t>
            </a:r>
            <a:r>
              <a:rPr lang="en-US" sz="8000" dirty="0" smtClean="0"/>
              <a:t>  </a:t>
            </a:r>
            <a:r>
              <a:rPr lang="en-US" sz="8000" dirty="0" smtClean="0"/>
              <a:t>PAGE TIME </a:t>
            </a:r>
            <a:r>
              <a:rPr lang="en-US" sz="8000" dirty="0" smtClean="0"/>
              <a:t> =R/2</a:t>
            </a:r>
          </a:p>
          <a:p>
            <a:pPr marL="0" indent="0">
              <a:buNone/>
            </a:pPr>
            <a:r>
              <a:rPr lang="en-US" sz="8000" dirty="0" smtClean="0"/>
              <a:t> </a:t>
            </a:r>
            <a:r>
              <a:rPr lang="en-US" sz="8000" dirty="0" smtClean="0"/>
              <a:t>       </a:t>
            </a:r>
            <a:r>
              <a:rPr lang="en-US" sz="8000" dirty="0" smtClean="0"/>
              <a:t>  </a:t>
            </a:r>
            <a:r>
              <a:rPr lang="en-US" sz="8000" dirty="0" smtClean="0"/>
              <a:t>BH SCRAMPLING </a:t>
            </a:r>
            <a:r>
              <a:rPr lang="en-US" sz="8000" dirty="0" smtClean="0"/>
              <a:t>TIME       =R Log[R/</a:t>
            </a:r>
            <a:r>
              <a:rPr lang="en-US" sz="8000" dirty="0" err="1" smtClean="0"/>
              <a:t>lp</a:t>
            </a:r>
            <a:r>
              <a:rPr lang="en-US" sz="8000" dirty="0" smtClean="0"/>
              <a:t>]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</a:t>
            </a:r>
            <a:r>
              <a:rPr lang="en-US" sz="8000" dirty="0" smtClean="0"/>
              <a:t>      </a:t>
            </a:r>
            <a:r>
              <a:rPr lang="en-US" sz="8000" dirty="0" smtClean="0"/>
              <a:t>PRESKIL </a:t>
            </a:r>
            <a:r>
              <a:rPr lang="en-US" sz="8000" dirty="0" smtClean="0"/>
              <a:t>TIME&lt;&lt;R Log[R/</a:t>
            </a:r>
            <a:r>
              <a:rPr lang="en-US" sz="8000" dirty="0" err="1" smtClean="0"/>
              <a:t>lp</a:t>
            </a:r>
            <a:r>
              <a:rPr lang="en-US" sz="8000" dirty="0" smtClean="0"/>
              <a:t>]</a:t>
            </a:r>
            <a:br>
              <a:rPr lang="en-US" sz="8000" dirty="0" smtClean="0"/>
            </a:b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31800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ARITHMETIC QUANTUM MECHANICS ON THE SH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SH DISCRETE AND FINITE LATTICE OF POINTS (</a:t>
            </a:r>
            <a:r>
              <a:rPr lang="en-US" sz="2400" dirty="0" err="1" smtClean="0"/>
              <a:t>k,l</a:t>
            </a:r>
            <a:r>
              <a:rPr lang="en-US" sz="2400" dirty="0" smtClean="0"/>
              <a:t>)</a:t>
            </a:r>
            <a:r>
              <a:rPr lang="en-US" sz="2400" dirty="0" err="1" smtClean="0"/>
              <a:t>ModN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STORAGE AND PROCESSING OF INFORMATION</a:t>
            </a:r>
          </a:p>
          <a:p>
            <a:pPr>
              <a:buNone/>
            </a:pPr>
            <a:r>
              <a:rPr lang="en-US" sz="2400" dirty="0" smtClean="0"/>
              <a:t>BY AREA PRESERVING MAPS 1BIT PER PLANCK AREA</a:t>
            </a:r>
          </a:p>
          <a:p>
            <a:pPr>
              <a:buNone/>
            </a:pPr>
            <a:r>
              <a:rPr lang="en-US" sz="2400" dirty="0" smtClean="0"/>
              <a:t>GENERALIZED    ARNOLD CAT MAPS  A={{</a:t>
            </a:r>
            <a:r>
              <a:rPr lang="en-US" sz="2400" dirty="0" err="1" smtClean="0"/>
              <a:t>a,b</a:t>
            </a:r>
            <a:r>
              <a:rPr lang="en-US" sz="2400" dirty="0" smtClean="0"/>
              <a:t>},{</a:t>
            </a:r>
            <a:r>
              <a:rPr lang="en-US" sz="2400" dirty="0" err="1" smtClean="0"/>
              <a:t>c,d</a:t>
            </a:r>
            <a:r>
              <a:rPr lang="en-US" sz="2400" dirty="0" smtClean="0"/>
              <a:t>}} in  SL[2,Z[N]]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r,s</a:t>
            </a:r>
            <a:r>
              <a:rPr lang="en-US" sz="2400" dirty="0" smtClean="0"/>
              <a:t>)-&gt;(</a:t>
            </a:r>
            <a:r>
              <a:rPr lang="en-US" sz="2400" dirty="0" err="1" smtClean="0"/>
              <a:t>r,s</a:t>
            </a:r>
            <a:r>
              <a:rPr lang="en-US" sz="2400" dirty="0" smtClean="0"/>
              <a:t>)A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STRONG ARITHMETIC CHAOS ARNOLD,BERRY VOROS,VIVALDI</a:t>
            </a:r>
          </a:p>
          <a:p>
            <a:pPr>
              <a:buNone/>
            </a:pPr>
            <a:r>
              <a:rPr lang="en-US" sz="2400" dirty="0" smtClean="0"/>
              <a:t>MIXING TIME LOGARITHMIC-HOLOGRAPHY</a:t>
            </a:r>
          </a:p>
        </p:txBody>
      </p:sp>
    </p:spTree>
    <p:extLst>
      <p:ext uri="{BB962C8B-B14F-4D97-AF65-F5344CB8AC3E}">
        <p14:creationId xmlns="" xmlns:p14="http://schemas.microsoft.com/office/powerpoint/2010/main" val="9685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QUANTIZATION OF CAT MAPS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QP=</a:t>
            </a:r>
            <a:r>
              <a:rPr lang="el-GR" dirty="0" smtClean="0"/>
              <a:t>ω</a:t>
            </a:r>
            <a:r>
              <a:rPr lang="en-US" dirty="0" smtClean="0"/>
              <a:t>PQ, </a:t>
            </a:r>
            <a:r>
              <a:rPr lang="el-GR" dirty="0" smtClean="0"/>
              <a:t>ω=Ε</a:t>
            </a:r>
            <a:r>
              <a:rPr lang="en-US" dirty="0" err="1" smtClean="0"/>
              <a:t>xp</a:t>
            </a:r>
            <a:r>
              <a:rPr lang="en-US" dirty="0" smtClean="0"/>
              <a:t>[2 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/N</a:t>
            </a:r>
            <a:r>
              <a:rPr lang="en-US" dirty="0" smtClean="0"/>
              <a:t>],</a:t>
            </a:r>
          </a:p>
          <a:p>
            <a:pPr>
              <a:buNone/>
            </a:pPr>
            <a:r>
              <a:rPr lang="en-US" dirty="0" smtClean="0"/>
              <a:t>H=2 </a:t>
            </a:r>
            <a:r>
              <a:rPr lang="el-GR" dirty="0" smtClean="0"/>
              <a:t>π</a:t>
            </a:r>
            <a:r>
              <a:rPr lang="en-US" dirty="0" smtClean="0"/>
              <a:t>/N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J[</a:t>
            </a:r>
            <a:r>
              <a:rPr lang="en-US" dirty="0" err="1" smtClean="0"/>
              <a:t>r,s</a:t>
            </a:r>
            <a:r>
              <a:rPr lang="en-US" dirty="0" smtClean="0"/>
              <a:t>]=</a:t>
            </a:r>
            <a:r>
              <a:rPr lang="el-GR" dirty="0" smtClean="0"/>
              <a:t>ω^</a:t>
            </a:r>
            <a:r>
              <a:rPr lang="en-US" dirty="0" smtClean="0"/>
              <a:t>(</a:t>
            </a:r>
            <a:r>
              <a:rPr lang="en-US" dirty="0" err="1" smtClean="0"/>
              <a:t>rs</a:t>
            </a:r>
            <a:r>
              <a:rPr lang="en-US" dirty="0" smtClean="0"/>
              <a:t>/2)</a:t>
            </a:r>
            <a:r>
              <a:rPr lang="en-US" dirty="0" err="1" smtClean="0"/>
              <a:t>P^r</a:t>
            </a:r>
            <a:r>
              <a:rPr lang="en-US" dirty="0" smtClean="0"/>
              <a:t> </a:t>
            </a:r>
            <a:r>
              <a:rPr lang="en-US" dirty="0" err="1" smtClean="0"/>
              <a:t>Q^s,H</a:t>
            </a:r>
            <a:r>
              <a:rPr lang="en-US" dirty="0" smtClean="0"/>
              <a:t>-W  GROUP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=&gt;U[A],U[AB]=U[A]U[B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U[A]J[</a:t>
            </a:r>
            <a:r>
              <a:rPr lang="en-US" dirty="0" err="1" smtClean="0"/>
              <a:t>r,s</a:t>
            </a:r>
            <a:r>
              <a:rPr lang="en-US" dirty="0" smtClean="0"/>
              <a:t>]U[A</a:t>
            </a:r>
            <a:r>
              <a:rPr lang="en-US" dirty="0" smtClean="0"/>
              <a:t>]^(-1)=J[(</a:t>
            </a:r>
            <a:r>
              <a:rPr lang="en-US" dirty="0" err="1" smtClean="0"/>
              <a:t>r,s</a:t>
            </a:r>
            <a:r>
              <a:rPr lang="en-US" dirty="0" smtClean="0"/>
              <a:t>)A</a:t>
            </a:r>
            <a:r>
              <a:rPr lang="en-US" dirty="0" smtClean="0"/>
              <a:t>]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SCHRONDIGER </a:t>
            </a:r>
            <a:r>
              <a:rPr lang="en-US" dirty="0" smtClean="0"/>
              <a:t>EVOL     |n+1&gt;=U[A]|n&gt;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176"/>
            <a:ext cx="8229600" cy="558498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U[A](</a:t>
            </a:r>
            <a:r>
              <a:rPr lang="en-US" sz="2800" dirty="0" err="1" smtClean="0"/>
              <a:t>k,l</a:t>
            </a:r>
            <a:r>
              <a:rPr lang="en-US" sz="2800" dirty="0" smtClean="0"/>
              <a:t>)=1/</a:t>
            </a:r>
            <a:r>
              <a:rPr lang="en-US" sz="2800" dirty="0" err="1" smtClean="0"/>
              <a:t>Sqrt</a:t>
            </a:r>
            <a:r>
              <a:rPr lang="en-US" sz="2800" dirty="0" smtClean="0"/>
              <a:t>[N]  </a:t>
            </a:r>
            <a:r>
              <a:rPr lang="el-GR" sz="2800" dirty="0" smtClean="0"/>
              <a:t>ω^φ[Α</a:t>
            </a:r>
            <a:r>
              <a:rPr lang="en-US" sz="2800" dirty="0" smtClean="0"/>
              <a:t>,</a:t>
            </a:r>
            <a:r>
              <a:rPr lang="en-US" sz="2800" dirty="0" err="1" smtClean="0"/>
              <a:t>k,l</a:t>
            </a:r>
            <a:r>
              <a:rPr lang="en-US" sz="2800" dirty="0" smtClean="0"/>
              <a:t>] </a:t>
            </a:r>
          </a:p>
          <a:p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φ[Α,</a:t>
            </a:r>
            <a:r>
              <a:rPr lang="en-US" sz="2800" dirty="0" err="1" smtClean="0"/>
              <a:t>k,l</a:t>
            </a:r>
            <a:r>
              <a:rPr lang="en-US" sz="2800" dirty="0" smtClean="0"/>
              <a:t>]=-1/2b [ak^2+d l^2-2 k l],</a:t>
            </a:r>
            <a:r>
              <a:rPr lang="en-US" sz="2800" dirty="0" err="1" smtClean="0"/>
              <a:t>k,l</a:t>
            </a:r>
            <a:r>
              <a:rPr lang="en-US" sz="2800" dirty="0" smtClean="0"/>
              <a:t>=0,N-1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U[A]^n=U[</a:t>
            </a:r>
            <a:r>
              <a:rPr lang="en-US" sz="2800" dirty="0" err="1" smtClean="0"/>
              <a:t>A^n</a:t>
            </a:r>
            <a:r>
              <a:rPr lang="en-US" sz="2800" dirty="0" smtClean="0"/>
              <a:t>],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HARMONIC OSCILLATOR   A={{0,-1},{1,0}}</a:t>
            </a:r>
          </a:p>
          <a:p>
            <a:pPr>
              <a:buNone/>
            </a:pPr>
            <a:r>
              <a:rPr lang="en-US" sz="2800" dirty="0" smtClean="0"/>
              <a:t>U[A](</a:t>
            </a:r>
            <a:r>
              <a:rPr lang="en-US" sz="2800" dirty="0" err="1" smtClean="0"/>
              <a:t>k,l</a:t>
            </a:r>
            <a:r>
              <a:rPr lang="en-US" sz="2800" dirty="0" smtClean="0"/>
              <a:t>)=1/</a:t>
            </a:r>
            <a:r>
              <a:rPr lang="en-US" sz="2800" dirty="0" err="1" smtClean="0"/>
              <a:t>Sqrt</a:t>
            </a:r>
            <a:r>
              <a:rPr lang="en-US" sz="2800" dirty="0" smtClean="0"/>
              <a:t>[N] </a:t>
            </a:r>
            <a:r>
              <a:rPr lang="el-GR" sz="2800" dirty="0" smtClean="0"/>
              <a:t>ω^</a:t>
            </a:r>
            <a:r>
              <a:rPr lang="en-US" sz="2800" dirty="0" smtClean="0"/>
              <a:t>(</a:t>
            </a:r>
            <a:r>
              <a:rPr lang="en-US" sz="2800" dirty="0" err="1" smtClean="0"/>
              <a:t>kl</a:t>
            </a:r>
            <a:r>
              <a:rPr lang="en-US" sz="2800" dirty="0" smtClean="0"/>
              <a:t>)=F ,  Q-FOURIER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ARNOLD CAT MAP A={{1,1},{2,1}}</a:t>
            </a:r>
          </a:p>
          <a:p>
            <a:pPr>
              <a:buNone/>
            </a:pPr>
            <a:r>
              <a:rPr lang="en-US" sz="2800" dirty="0" smtClean="0"/>
              <a:t>QUANTUM CHAOS,LOG MIXING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574</Words>
  <Application>Microsoft Macintosh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ARITHMETIC QUANTUM MECHANICS  ON  BLACK HOLE HORIZONS</vt:lpstr>
      <vt:lpstr>PLAN OF THE TALK </vt:lpstr>
      <vt:lpstr>1.PRINCIPLES AND CONSTRAINTS OF BLACK HOLE HOLOGRAPHY</vt:lpstr>
      <vt:lpstr>Slide 4</vt:lpstr>
      <vt:lpstr>Slide 5</vt:lpstr>
      <vt:lpstr>Slide 6</vt:lpstr>
      <vt:lpstr>ARITHMETIC QUANTUM MECHANICS ON THE SH</vt:lpstr>
      <vt:lpstr>QUANTIZATION OF CAT MAPS</vt:lpstr>
      <vt:lpstr>Slide 9</vt:lpstr>
      <vt:lpstr>FACTORIZATION OF OBSERVERS-LOCALITY</vt:lpstr>
      <vt:lpstr>CONCLUSIONS</vt:lpstr>
    </vt:vector>
  </TitlesOfParts>
  <Company>univofathens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QUANTUM MECHANICS  ON  BLACK HOLE HORIZONS</dc:title>
  <dc:creator>TH Visitor</dc:creator>
  <cp:lastModifiedBy>emmanuel</cp:lastModifiedBy>
  <cp:revision>44</cp:revision>
  <cp:lastPrinted>2012-09-27T15:08:01Z</cp:lastPrinted>
  <dcterms:created xsi:type="dcterms:W3CDTF">2012-09-27T13:39:17Z</dcterms:created>
  <dcterms:modified xsi:type="dcterms:W3CDTF">2012-09-29T06:00:21Z</dcterms:modified>
</cp:coreProperties>
</file>