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60" r:id="rId4"/>
    <p:sldId id="354" r:id="rId5"/>
    <p:sldId id="363" r:id="rId6"/>
    <p:sldId id="364" r:id="rId7"/>
    <p:sldId id="365" r:id="rId8"/>
    <p:sldId id="366" r:id="rId9"/>
    <p:sldId id="367" r:id="rId10"/>
    <p:sldId id="370" r:id="rId11"/>
    <p:sldId id="267" r:id="rId12"/>
    <p:sldId id="268" r:id="rId13"/>
    <p:sldId id="371" r:id="rId14"/>
    <p:sldId id="393" r:id="rId15"/>
    <p:sldId id="358" r:id="rId16"/>
    <p:sldId id="384" r:id="rId17"/>
    <p:sldId id="362" r:id="rId18"/>
    <p:sldId id="274" r:id="rId19"/>
    <p:sldId id="276" r:id="rId20"/>
    <p:sldId id="334" r:id="rId21"/>
    <p:sldId id="385" r:id="rId22"/>
    <p:sldId id="387" r:id="rId23"/>
    <p:sldId id="341" r:id="rId24"/>
    <p:sldId id="389" r:id="rId25"/>
    <p:sldId id="342" r:id="rId26"/>
    <p:sldId id="390" r:id="rId27"/>
    <p:sldId id="344" r:id="rId28"/>
    <p:sldId id="392" r:id="rId29"/>
    <p:sldId id="394" r:id="rId30"/>
    <p:sldId id="395" r:id="rId31"/>
    <p:sldId id="409" r:id="rId32"/>
    <p:sldId id="410" r:id="rId33"/>
    <p:sldId id="411" r:id="rId34"/>
    <p:sldId id="403" r:id="rId35"/>
    <p:sldId id="404" r:id="rId36"/>
    <p:sldId id="405" r:id="rId37"/>
    <p:sldId id="406" r:id="rId38"/>
    <p:sldId id="412" r:id="rId39"/>
    <p:sldId id="415" r:id="rId40"/>
    <p:sldId id="396" r:id="rId41"/>
    <p:sldId id="407" r:id="rId42"/>
    <p:sldId id="416" r:id="rId43"/>
    <p:sldId id="401" r:id="rId44"/>
    <p:sldId id="402" r:id="rId45"/>
    <p:sldId id="417" r:id="rId46"/>
    <p:sldId id="303" r:id="rId47"/>
    <p:sldId id="414" r:id="rId48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2" autoAdjust="0"/>
    <p:restoredTop sz="98043" autoAdjust="0"/>
  </p:normalViewPr>
  <p:slideViewPr>
    <p:cSldViewPr>
      <p:cViewPr>
        <p:scale>
          <a:sx n="60" d="100"/>
          <a:sy n="60" d="100"/>
        </p:scale>
        <p:origin x="-6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7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5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2" Type="http://schemas.openxmlformats.org/officeDocument/2006/relationships/image" Target="../media/image33.wmf"/><Relationship Id="rId1" Type="http://schemas.openxmlformats.org/officeDocument/2006/relationships/image" Target="../media/image50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5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12" Type="http://schemas.openxmlformats.org/officeDocument/2006/relationships/image" Target="../media/image94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11" Type="http://schemas.openxmlformats.org/officeDocument/2006/relationships/image" Target="../media/image93.wmf"/><Relationship Id="rId5" Type="http://schemas.openxmlformats.org/officeDocument/2006/relationships/image" Target="../media/image87.wmf"/><Relationship Id="rId10" Type="http://schemas.openxmlformats.org/officeDocument/2006/relationships/image" Target="../media/image92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Relationship Id="rId14" Type="http://schemas.openxmlformats.org/officeDocument/2006/relationships/image" Target="../media/image9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image" Target="../media/image90.wmf"/><Relationship Id="rId3" Type="http://schemas.openxmlformats.org/officeDocument/2006/relationships/image" Target="../media/image88.wmf"/><Relationship Id="rId7" Type="http://schemas.openxmlformats.org/officeDocument/2006/relationships/image" Target="../media/image100.wmf"/><Relationship Id="rId12" Type="http://schemas.openxmlformats.org/officeDocument/2006/relationships/image" Target="../media/image105.wmf"/><Relationship Id="rId2" Type="http://schemas.openxmlformats.org/officeDocument/2006/relationships/image" Target="../media/image87.wmf"/><Relationship Id="rId16" Type="http://schemas.openxmlformats.org/officeDocument/2006/relationships/image" Target="../media/image108.wmf"/><Relationship Id="rId1" Type="http://schemas.openxmlformats.org/officeDocument/2006/relationships/image" Target="../media/image97.wmf"/><Relationship Id="rId6" Type="http://schemas.openxmlformats.org/officeDocument/2006/relationships/image" Target="../media/image99.wmf"/><Relationship Id="rId11" Type="http://schemas.openxmlformats.org/officeDocument/2006/relationships/image" Target="../media/image104.wmf"/><Relationship Id="rId5" Type="http://schemas.openxmlformats.org/officeDocument/2006/relationships/image" Target="../media/image98.wmf"/><Relationship Id="rId15" Type="http://schemas.openxmlformats.org/officeDocument/2006/relationships/image" Target="../media/image107.wmf"/><Relationship Id="rId10" Type="http://schemas.openxmlformats.org/officeDocument/2006/relationships/image" Target="../media/image103.wmf"/><Relationship Id="rId4" Type="http://schemas.openxmlformats.org/officeDocument/2006/relationships/image" Target="../media/image89.wmf"/><Relationship Id="rId9" Type="http://schemas.openxmlformats.org/officeDocument/2006/relationships/image" Target="../media/image102.wmf"/><Relationship Id="rId14" Type="http://schemas.openxmlformats.org/officeDocument/2006/relationships/image" Target="../media/image106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107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Relationship Id="rId9" Type="http://schemas.openxmlformats.org/officeDocument/2006/relationships/image" Target="../media/image116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19.wmf"/><Relationship Id="rId7" Type="http://schemas.openxmlformats.org/officeDocument/2006/relationships/image" Target="../media/image122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1.wmf"/><Relationship Id="rId11" Type="http://schemas.openxmlformats.org/officeDocument/2006/relationships/image" Target="../media/image126.wmf"/><Relationship Id="rId5" Type="http://schemas.openxmlformats.org/officeDocument/2006/relationships/image" Target="../media/image120.wmf"/><Relationship Id="rId10" Type="http://schemas.openxmlformats.org/officeDocument/2006/relationships/image" Target="../media/image125.wmf"/><Relationship Id="rId4" Type="http://schemas.openxmlformats.org/officeDocument/2006/relationships/image" Target="../media/image107.wmf"/><Relationship Id="rId9" Type="http://schemas.openxmlformats.org/officeDocument/2006/relationships/image" Target="../media/image12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3.wmf"/><Relationship Id="rId4" Type="http://schemas.openxmlformats.org/officeDocument/2006/relationships/image" Target="../media/image148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4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4E5F9B1-B27E-4BE9-A98F-D60456423A51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B987F02-13A5-4187-84AF-377415CD3C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614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70029D-3527-40CF-B94E-9DBD58C6DE7C}" type="slidenum">
              <a:rPr lang="ja-JP" altLang="en-US" smtClean="0">
                <a:ea typeface="ＭＳ Ｐゴシック" charset="-128"/>
              </a:rPr>
              <a:pPr/>
              <a:t>11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624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2F69E7-5E89-4000-A9F0-4CAD0248D8EF}" type="slidenum">
              <a:rPr lang="ja-JP" altLang="en-US" smtClean="0">
                <a:ea typeface="ＭＳ Ｐゴシック" charset="-128"/>
              </a:rPr>
              <a:pPr/>
              <a:t>12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11175-B96F-4C98-8250-47BA680323D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11175-B96F-4C98-8250-47BA680323D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86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D37317-7B5C-4284-9493-6CC10BFF6388}" type="slidenum">
              <a:rPr lang="ja-JP" altLang="en-US" smtClean="0">
                <a:ea typeface="ＭＳ Ｐゴシック" charset="-128"/>
              </a:rPr>
              <a:pPr/>
              <a:t>18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706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627C8B-C895-4F7D-8C1C-CA7C6ED7FAC8}" type="slidenum">
              <a:rPr lang="ja-JP" altLang="en-US" smtClean="0">
                <a:ea typeface="ＭＳ Ｐゴシック" charset="-128"/>
              </a:rPr>
              <a:pPr/>
              <a:t>19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22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D4E2ED-E560-499E-BCAD-F479E5C6A070}" type="slidenum">
              <a:rPr lang="ja-JP" altLang="en-US" smtClean="0">
                <a:ea typeface="ＭＳ Ｐゴシック" charset="-128"/>
              </a:rPr>
              <a:pPr/>
              <a:t>2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5B53-3F77-4C98-8C35-404BC5D4B5BB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42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E42718-C94E-40B8-B2DA-3644C19E7247}" type="slidenum">
              <a:rPr lang="ja-JP" altLang="en-US" smtClean="0">
                <a:ea typeface="ＭＳ Ｐゴシック" charset="-128"/>
              </a:rPr>
              <a:pPr/>
              <a:t>3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5B53-3F77-4C98-8C35-404BC5D4B5BB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5B53-3F77-4C98-8C35-404BC5D4B5BB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5B53-3F77-4C98-8C35-404BC5D4B5BB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5B53-3F77-4C98-8C35-404BC5D4B5BB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5B53-3F77-4C98-8C35-404BC5D4B5BB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5B53-3F77-4C98-8C35-404BC5D4B5BB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5B53-3F77-4C98-8C35-404BC5D4B5BB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5B53-3F77-4C98-8C35-404BC5D4B5BB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5B53-3F77-4C98-8C35-404BC5D4B5BB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42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E42718-C94E-40B8-B2DA-3644C19E7247}" type="slidenum">
              <a:rPr lang="ja-JP" altLang="en-US" smtClean="0">
                <a:ea typeface="ＭＳ Ｐゴシック" charset="-128"/>
              </a:rPr>
              <a:pPr/>
              <a:t>4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5B53-3F77-4C98-8C35-404BC5D4B5BB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983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BCB405-3E9E-4AAB-96C6-BEF30B989AC4}" type="slidenum">
              <a:rPr lang="ja-JP" altLang="en-US" smtClean="0">
                <a:ea typeface="ＭＳ Ｐゴシック" charset="-128"/>
              </a:rPr>
              <a:pPr/>
              <a:t>46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F02-13A5-4187-84AF-377415CD3CC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8A7-8FA3-478B-BC21-4D9530B7D023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386F-5A4F-4B52-8294-6B1DFCB59F4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8A7-8FA3-478B-BC21-4D9530B7D023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386F-5A4F-4B52-8294-6B1DFCB59F4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8A7-8FA3-478B-BC21-4D9530B7D023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386F-5A4F-4B52-8294-6B1DFCB59F4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8A7-8FA3-478B-BC21-4D9530B7D023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386F-5A4F-4B52-8294-6B1DFCB59F4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8A7-8FA3-478B-BC21-4D9530B7D023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386F-5A4F-4B52-8294-6B1DFCB59F4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8A7-8FA3-478B-BC21-4D9530B7D023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386F-5A4F-4B52-8294-6B1DFCB59F4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8A7-8FA3-478B-BC21-4D9530B7D023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386F-5A4F-4B52-8294-6B1DFCB59F4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8A7-8FA3-478B-BC21-4D9530B7D023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386F-5A4F-4B52-8294-6B1DFCB59F4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8A7-8FA3-478B-BC21-4D9530B7D023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386F-5A4F-4B52-8294-6B1DFCB59F4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8A7-8FA3-478B-BC21-4D9530B7D023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386F-5A4F-4B52-8294-6B1DFCB59F4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8A7-8FA3-478B-BC21-4D9530B7D023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386F-5A4F-4B52-8294-6B1DFCB59F4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18A7-8FA3-478B-BC21-4D9530B7D023}" type="datetimeFigureOut">
              <a:rPr kumimoji="1" lang="ja-JP" altLang="en-US" smtClean="0"/>
              <a:pPr/>
              <a:t>2012/7/17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8386F-5A4F-4B52-8294-6B1DFCB59F4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50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Relationship Id="rId14" Type="http://schemas.openxmlformats.org/officeDocument/2006/relationships/oleObject" Target="../embeddings/oleObject5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3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5.bin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8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oleObject" Target="../embeddings/oleObject97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91.bin"/><Relationship Id="rId12" Type="http://schemas.openxmlformats.org/officeDocument/2006/relationships/oleObject" Target="../embeddings/oleObject96.bin"/><Relationship Id="rId1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0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0.bin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9.bin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3.bin"/><Relationship Id="rId14" Type="http://schemas.openxmlformats.org/officeDocument/2006/relationships/oleObject" Target="../embeddings/oleObject9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oleObject" Target="../embeddings/oleObject111.bin"/><Relationship Id="rId18" Type="http://schemas.openxmlformats.org/officeDocument/2006/relationships/oleObject" Target="../embeddings/oleObject116.bin"/><Relationship Id="rId3" Type="http://schemas.openxmlformats.org/officeDocument/2006/relationships/notesSlide" Target="../notesSlides/notesSlide33.xml"/><Relationship Id="rId21" Type="http://schemas.openxmlformats.org/officeDocument/2006/relationships/oleObject" Target="../embeddings/oleObject119.bin"/><Relationship Id="rId7" Type="http://schemas.openxmlformats.org/officeDocument/2006/relationships/oleObject" Target="../embeddings/oleObject105.bin"/><Relationship Id="rId12" Type="http://schemas.openxmlformats.org/officeDocument/2006/relationships/oleObject" Target="../embeddings/oleObject110.bin"/><Relationship Id="rId1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18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4.bin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13.bin"/><Relationship Id="rId10" Type="http://schemas.openxmlformats.org/officeDocument/2006/relationships/oleObject" Target="../embeddings/oleObject108.bin"/><Relationship Id="rId19" Type="http://schemas.openxmlformats.org/officeDocument/2006/relationships/oleObject" Target="../embeddings/oleObject117.bin"/><Relationship Id="rId4" Type="http://schemas.openxmlformats.org/officeDocument/2006/relationships/oleObject" Target="../embeddings/oleObject102.bin"/><Relationship Id="rId9" Type="http://schemas.openxmlformats.org/officeDocument/2006/relationships/oleObject" Target="../embeddings/oleObject107.bin"/><Relationship Id="rId14" Type="http://schemas.openxmlformats.org/officeDocument/2006/relationships/oleObject" Target="../embeddings/oleObject11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oleObject" Target="../embeddings/oleObject129.bin"/><Relationship Id="rId18" Type="http://schemas.openxmlformats.org/officeDocument/2006/relationships/oleObject" Target="../embeddings/oleObject134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23.bin"/><Relationship Id="rId12" Type="http://schemas.openxmlformats.org/officeDocument/2006/relationships/oleObject" Target="../embeddings/oleObject128.bin"/><Relationship Id="rId17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2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2.bin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31.bin"/><Relationship Id="rId10" Type="http://schemas.openxmlformats.org/officeDocument/2006/relationships/oleObject" Target="../embeddings/oleObject126.bin"/><Relationship Id="rId19" Type="http://schemas.openxmlformats.org/officeDocument/2006/relationships/oleObject" Target="../embeddings/oleObject135.bin"/><Relationship Id="rId4" Type="http://schemas.openxmlformats.org/officeDocument/2006/relationships/oleObject" Target="../embeddings/oleObject120.bin"/><Relationship Id="rId9" Type="http://schemas.openxmlformats.org/officeDocument/2006/relationships/oleObject" Target="../embeddings/oleObject125.bin"/><Relationship Id="rId14" Type="http://schemas.openxmlformats.org/officeDocument/2006/relationships/oleObject" Target="../embeddings/oleObject13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39.bin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38.bin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37.bin"/><Relationship Id="rId10" Type="http://schemas.openxmlformats.org/officeDocument/2006/relationships/oleObject" Target="../embeddings/oleObject142.bin"/><Relationship Id="rId4" Type="http://schemas.openxmlformats.org/officeDocument/2006/relationships/oleObject" Target="../embeddings/oleObject136.bin"/><Relationship Id="rId9" Type="http://schemas.openxmlformats.org/officeDocument/2006/relationships/oleObject" Target="../embeddings/oleObject14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13" Type="http://schemas.openxmlformats.org/officeDocument/2006/relationships/oleObject" Target="../embeddings/oleObject154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48.bin"/><Relationship Id="rId12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47.bin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6.bin"/><Relationship Id="rId10" Type="http://schemas.openxmlformats.org/officeDocument/2006/relationships/oleObject" Target="../embeddings/oleObject151.bin"/><Relationship Id="rId4" Type="http://schemas.openxmlformats.org/officeDocument/2006/relationships/oleObject" Target="../embeddings/oleObject145.bin"/><Relationship Id="rId9" Type="http://schemas.openxmlformats.org/officeDocument/2006/relationships/oleObject" Target="../embeddings/oleObject150.bin"/><Relationship Id="rId14" Type="http://schemas.openxmlformats.org/officeDocument/2006/relationships/oleObject" Target="../embeddings/oleObject15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15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15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62.bin"/><Relationship Id="rId5" Type="http://schemas.openxmlformats.org/officeDocument/2006/relationships/oleObject" Target="../embeddings/oleObject161.bin"/><Relationship Id="rId4" Type="http://schemas.openxmlformats.org/officeDocument/2006/relationships/oleObject" Target="../embeddings/oleObject16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66.bin"/><Relationship Id="rId5" Type="http://schemas.openxmlformats.org/officeDocument/2006/relationships/oleObject" Target="../embeddings/oleObject165.bin"/><Relationship Id="rId4" Type="http://schemas.openxmlformats.org/officeDocument/2006/relationships/oleObject" Target="../embeddings/oleObject16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71.bin"/><Relationship Id="rId5" Type="http://schemas.openxmlformats.org/officeDocument/2006/relationships/oleObject" Target="../embeddings/oleObject170.bin"/><Relationship Id="rId4" Type="http://schemas.openxmlformats.org/officeDocument/2006/relationships/oleObject" Target="../embeddings/oleObject169.bin"/><Relationship Id="rId9" Type="http://schemas.openxmlformats.org/officeDocument/2006/relationships/oleObject" Target="../embeddings/oleObject17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78.bin"/><Relationship Id="rId5" Type="http://schemas.openxmlformats.org/officeDocument/2006/relationships/oleObject" Target="../embeddings/oleObject177.bin"/><Relationship Id="rId4" Type="http://schemas.openxmlformats.org/officeDocument/2006/relationships/oleObject" Target="../embeddings/oleObject17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180.bin"/><Relationship Id="rId4" Type="http://schemas.openxmlformats.org/officeDocument/2006/relationships/oleObject" Target="../embeddings/oleObject17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181.bin"/><Relationship Id="rId4" Type="http://schemas.openxmlformats.org/officeDocument/2006/relationships/image" Target="../media/image15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184.bin"/><Relationship Id="rId4" Type="http://schemas.openxmlformats.org/officeDocument/2006/relationships/oleObject" Target="../embeddings/oleObject18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1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87.bin"/><Relationship Id="rId5" Type="http://schemas.openxmlformats.org/officeDocument/2006/relationships/oleObject" Target="../embeddings/oleObject186.bin"/><Relationship Id="rId4" Type="http://schemas.openxmlformats.org/officeDocument/2006/relationships/oleObject" Target="../embeddings/oleObject185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224136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rgbClr val="002060"/>
                </a:solidFill>
              </a:rPr>
              <a:t> </a:t>
            </a:r>
            <a:br>
              <a:rPr lang="en-US" altLang="ja-JP" sz="3600" dirty="0" smtClean="0">
                <a:solidFill>
                  <a:srgbClr val="002060"/>
                </a:solidFill>
              </a:rPr>
            </a:br>
            <a:r>
              <a:rPr lang="en-US" altLang="ja-JP" sz="3600" dirty="0" smtClean="0">
                <a:solidFill>
                  <a:srgbClr val="002060"/>
                </a:solidFill>
              </a:rPr>
              <a:t>Holographic Entanglement Entropy </a:t>
            </a:r>
            <a:br>
              <a:rPr lang="en-US" altLang="ja-JP" sz="3600" dirty="0" smtClean="0">
                <a:solidFill>
                  <a:srgbClr val="002060"/>
                </a:solidFill>
              </a:rPr>
            </a:br>
            <a:r>
              <a:rPr lang="en-US" altLang="ja-JP" sz="3600" dirty="0" smtClean="0">
                <a:solidFill>
                  <a:srgbClr val="002060"/>
                </a:solidFill>
              </a:rPr>
              <a:t>from </a:t>
            </a:r>
            <a:r>
              <a:rPr lang="en-US" altLang="ja-JP" sz="3600" dirty="0" err="1" smtClean="0">
                <a:solidFill>
                  <a:srgbClr val="002060"/>
                </a:solidFill>
              </a:rPr>
              <a:t>Cond</a:t>
            </a:r>
            <a:r>
              <a:rPr lang="en-US" altLang="ja-JP" sz="3600" dirty="0" smtClean="0">
                <a:solidFill>
                  <a:srgbClr val="002060"/>
                </a:solidFill>
              </a:rPr>
              <a:t>-mat to Emergent </a:t>
            </a:r>
            <a:r>
              <a:rPr lang="en-US" altLang="ja-JP" sz="3600" dirty="0" err="1" smtClean="0">
                <a:solidFill>
                  <a:srgbClr val="002060"/>
                </a:solidFill>
              </a:rPr>
              <a:t>Spacetime</a:t>
            </a:r>
            <a:r>
              <a:rPr lang="en-US" altLang="ja-JP" sz="3600" dirty="0" smtClean="0">
                <a:solidFill>
                  <a:srgbClr val="002060"/>
                </a:solidFill>
              </a:rPr>
              <a:t> </a:t>
            </a:r>
            <a:br>
              <a:rPr lang="en-US" altLang="ja-JP" sz="3600" dirty="0" smtClean="0">
                <a:solidFill>
                  <a:srgbClr val="002060"/>
                </a:solidFill>
              </a:rPr>
            </a:br>
            <a:r>
              <a:rPr lang="en-US" altLang="ja-JP" sz="3600" dirty="0" smtClean="0">
                <a:solidFill>
                  <a:srgbClr val="002060"/>
                </a:solidFill>
              </a:rPr>
              <a:t/>
            </a:r>
            <a:br>
              <a:rPr lang="en-US" altLang="ja-JP" sz="3600" dirty="0" smtClean="0">
                <a:solidFill>
                  <a:srgbClr val="002060"/>
                </a:solidFill>
              </a:rPr>
            </a:br>
            <a:endParaRPr kumimoji="1" lang="ja-JP" altLang="en-US" sz="36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8496944" cy="4176464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</a:rPr>
              <a:t>Tadashi </a:t>
            </a:r>
            <a:r>
              <a:rPr lang="en-US" altLang="ja-JP" dirty="0" err="1" smtClean="0">
                <a:solidFill>
                  <a:srgbClr val="002060"/>
                </a:solidFill>
              </a:rPr>
              <a:t>Takayanagi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endParaRPr kumimoji="1" lang="en-US" altLang="ja-JP" dirty="0" smtClean="0">
              <a:solidFill>
                <a:srgbClr val="002060"/>
              </a:solidFill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Yukawa Institute for Theoretical Physics</a:t>
            </a:r>
            <a:r>
              <a:rPr lang="ja-JP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(YITP), 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Kyoto University </a:t>
            </a:r>
          </a:p>
          <a:p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l"/>
            <a:r>
              <a:rPr lang="en-US" altLang="ja-JP" sz="2400" dirty="0" smtClean="0">
                <a:solidFill>
                  <a:schemeClr val="tx1"/>
                </a:solidFill>
              </a:rPr>
              <a:t>Based on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400" dirty="0" err="1" smtClean="0">
                <a:solidFill>
                  <a:schemeClr val="tx1"/>
                </a:solidFill>
              </a:rPr>
              <a:t>arXiv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1111.1023(JHEP 2012(125)1)</a:t>
            </a:r>
          </a:p>
          <a:p>
            <a:pPr algn="l"/>
            <a:r>
              <a:rPr lang="en-US" altLang="ja-JP" sz="2400" dirty="0" smtClean="0">
                <a:solidFill>
                  <a:schemeClr val="tx1"/>
                </a:solidFill>
              </a:rPr>
              <a:t>                         with N. Ogawa (RIKEN) and T.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Ugajin</a:t>
            </a:r>
            <a:r>
              <a:rPr lang="en-US" altLang="ja-JP" sz="2400" dirty="0" smtClean="0">
                <a:solidFill>
                  <a:schemeClr val="tx1"/>
                </a:solidFill>
              </a:rPr>
              <a:t> (IPMU/YITP)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altLang="ja-JP" sz="2400" dirty="0" smtClean="0">
                <a:solidFill>
                  <a:schemeClr val="tx1"/>
                </a:solidFill>
              </a:rPr>
              <a:t>  + on going work with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M.Nozaki</a:t>
            </a:r>
            <a:r>
              <a:rPr lang="en-US" altLang="ja-JP" sz="2400" dirty="0" smtClean="0">
                <a:solidFill>
                  <a:schemeClr val="tx1"/>
                </a:solidFill>
              </a:rPr>
              <a:t> (YITP) and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S.Ryu</a:t>
            </a:r>
            <a:r>
              <a:rPr lang="en-US" altLang="ja-JP" sz="2400" dirty="0" smtClean="0">
                <a:solidFill>
                  <a:schemeClr val="tx1"/>
                </a:solidFill>
              </a:rPr>
              <a:t> (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Ilinois,Urbana</a:t>
            </a:r>
            <a:r>
              <a:rPr lang="en-US" altLang="ja-JP" sz="2400" dirty="0" smtClean="0">
                <a:solidFill>
                  <a:schemeClr val="tx1"/>
                </a:solidFill>
              </a:rPr>
              <a:t>-S.)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800" dirty="0" smtClean="0">
              <a:solidFill>
                <a:srgbClr val="002060"/>
              </a:solidFill>
            </a:endParaRPr>
          </a:p>
          <a:p>
            <a:endParaRPr kumimoji="1" lang="ja-JP" altLang="en-US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5985" y="260648"/>
            <a:ext cx="655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Gravity Theories and Their Avatars  @CCTP, Crete</a:t>
            </a:r>
            <a:r>
              <a:rPr lang="ja-JP" altLang="en-US" b="1" dirty="0" smtClean="0"/>
              <a:t>　</a:t>
            </a:r>
            <a:r>
              <a:rPr lang="en-US" altLang="ja-JP" b="1" dirty="0" smtClean="0"/>
              <a:t>July 13-19, 2012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71797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800" dirty="0" smtClean="0"/>
              <a:t>T</a:t>
            </a:r>
            <a:r>
              <a:rPr kumimoji="1" lang="en-US" altLang="ja-JP" sz="2800" dirty="0" smtClean="0"/>
              <a:t>o characterize the existence of </a:t>
            </a:r>
            <a:r>
              <a:rPr lang="en-US" altLang="ja-JP" sz="2800" dirty="0" smtClean="0"/>
              <a:t>F</a:t>
            </a:r>
            <a:r>
              <a:rPr kumimoji="1" lang="en-US" altLang="ja-JP" sz="2800" dirty="0" smtClean="0"/>
              <a:t>ermi </a:t>
            </a:r>
            <a:r>
              <a:rPr lang="en-US" altLang="ja-JP" sz="2800" dirty="0" smtClean="0"/>
              <a:t> s</a:t>
            </a:r>
            <a:r>
              <a:rPr kumimoji="1" lang="en-US" altLang="ja-JP" sz="2800" dirty="0" smtClean="0"/>
              <a:t>urfaces,  we </a:t>
            </a:r>
          </a:p>
          <a:p>
            <a:pPr>
              <a:buNone/>
            </a:pPr>
            <a:r>
              <a:rPr kumimoji="1" lang="en-US" altLang="ja-JP" sz="2800" dirty="0" smtClean="0"/>
              <a:t>need to loo</a:t>
            </a:r>
            <a:r>
              <a:rPr lang="en-US" altLang="ja-JP" sz="2800" dirty="0" smtClean="0"/>
              <a:t>k at a </a:t>
            </a:r>
            <a:r>
              <a:rPr lang="en-US" altLang="ja-JP" sz="2800" i="1" dirty="0" smtClean="0"/>
              <a:t>property which is common to both </a:t>
            </a:r>
          </a:p>
          <a:p>
            <a:pPr>
              <a:buNone/>
            </a:pPr>
            <a:r>
              <a:rPr lang="en-US" altLang="ja-JP" sz="2800" i="1" dirty="0" smtClean="0"/>
              <a:t>the FL and non-FL</a:t>
            </a:r>
            <a:r>
              <a:rPr lang="en-US" altLang="ja-JP" sz="2800" dirty="0" smtClean="0"/>
              <a:t>.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ja-JP" altLang="en-US" sz="2800" dirty="0" smtClean="0">
                <a:solidFill>
                  <a:srgbClr val="C00000"/>
                </a:solidFill>
              </a:rPr>
              <a:t>⇒　</a:t>
            </a:r>
            <a:r>
              <a:rPr lang="en-US" altLang="ja-JP" sz="2800" dirty="0" smtClean="0">
                <a:solidFill>
                  <a:srgbClr val="C00000"/>
                </a:solidFill>
              </a:rPr>
              <a:t> The entanglement entropy is a suitable quantity.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800" dirty="0" smtClean="0"/>
              <a:t>After we concentrate on the systems with Fermi </a:t>
            </a:r>
          </a:p>
          <a:p>
            <a:pPr>
              <a:buNone/>
            </a:pPr>
            <a:r>
              <a:rPr lang="en-US" altLang="ja-JP" sz="2800" dirty="0" smtClean="0"/>
              <a:t>surfaces, we can distinguish between FL and non-FL by </a:t>
            </a:r>
          </a:p>
          <a:p>
            <a:pPr>
              <a:buNone/>
            </a:pPr>
            <a:r>
              <a:rPr lang="en-US" altLang="ja-JP" sz="2800" dirty="0" smtClean="0"/>
              <a:t>calculating the specific heat.</a:t>
            </a:r>
          </a:p>
          <a:p>
            <a:pPr>
              <a:buNone/>
            </a:pPr>
            <a:endParaRPr lang="en-US" altLang="ja-JP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9260"/>
            <a:ext cx="8229600" cy="58801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400" u="sng" dirty="0" smtClean="0">
              <a:solidFill>
                <a:srgbClr val="99003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400" u="sng" dirty="0" smtClean="0">
              <a:solidFill>
                <a:srgbClr val="99003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 smtClean="0">
                <a:solidFill>
                  <a:srgbClr val="002060"/>
                </a:solidFill>
              </a:rPr>
              <a:t>Divide a quantum system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 smtClean="0">
                <a:solidFill>
                  <a:srgbClr val="002060"/>
                </a:solidFill>
              </a:rPr>
              <a:t>into two subsystems A and B: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 smtClean="0">
                <a:solidFill>
                  <a:srgbClr val="002060"/>
                </a:solidFill>
              </a:rPr>
              <a:t>We define the reduced density matrix         for </a:t>
            </a:r>
            <a:r>
              <a:rPr lang="en-US" altLang="ja-JP" sz="2800" dirty="0" smtClean="0">
                <a:solidFill>
                  <a:srgbClr val="C00000"/>
                </a:solidFill>
              </a:rPr>
              <a:t>A</a:t>
            </a:r>
            <a:r>
              <a:rPr lang="en-US" altLang="ja-JP" sz="2800" dirty="0" smtClean="0">
                <a:solidFill>
                  <a:srgbClr val="002060"/>
                </a:solidFill>
              </a:rPr>
              <a:t>  by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 smtClean="0">
                <a:solidFill>
                  <a:srgbClr val="002060"/>
                </a:solidFill>
              </a:rPr>
              <a:t>taking trace over the Hilbert space of </a:t>
            </a:r>
            <a:r>
              <a:rPr lang="en-US" altLang="ja-JP" sz="2800" dirty="0" smtClean="0">
                <a:solidFill>
                  <a:srgbClr val="C00000"/>
                </a:solidFill>
              </a:rPr>
              <a:t>B</a:t>
            </a:r>
            <a:r>
              <a:rPr lang="en-US" altLang="ja-JP" sz="2800" dirty="0" smtClean="0">
                <a:solidFill>
                  <a:srgbClr val="002060"/>
                </a:solidFill>
              </a:rPr>
              <a:t> .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6084168" y="4509120"/>
          <a:ext cx="504056" cy="505917"/>
        </p:xfrm>
        <a:graphic>
          <a:graphicData uri="http://schemas.openxmlformats.org/presentationml/2006/ole">
            <p:oleObj spid="_x0000_s4098" name="数式" r:id="rId5" imgW="203040" imgH="215640" progId="Equation.3">
              <p:embed/>
            </p:oleObj>
          </a:graphicData>
        </a:graphic>
      </p:graphicFrame>
      <p:graphicFrame>
        <p:nvGraphicFramePr>
          <p:cNvPr id="4099" name="Object 8"/>
          <p:cNvGraphicFramePr>
            <a:graphicFrameLocks noChangeAspect="1"/>
          </p:cNvGraphicFramePr>
          <p:nvPr/>
        </p:nvGraphicFramePr>
        <p:xfrm>
          <a:off x="3142264" y="5185731"/>
          <a:ext cx="2797888" cy="763549"/>
        </p:xfrm>
        <a:graphic>
          <a:graphicData uri="http://schemas.openxmlformats.org/presentationml/2006/ole">
            <p:oleObj spid="_x0000_s4099" name="数式" r:id="rId6" imgW="927000" imgH="228600" progId="Equation.3">
              <p:embed/>
            </p:oleObj>
          </a:graphicData>
        </a:graphic>
      </p:graphicFrame>
      <p:graphicFrame>
        <p:nvGraphicFramePr>
          <p:cNvPr id="4100" name="Object 11"/>
          <p:cNvGraphicFramePr>
            <a:graphicFrameLocks noChangeAspect="1"/>
          </p:cNvGraphicFramePr>
          <p:nvPr/>
        </p:nvGraphicFramePr>
        <p:xfrm>
          <a:off x="5146175" y="1916832"/>
          <a:ext cx="3026225" cy="753046"/>
        </p:xfrm>
        <a:graphic>
          <a:graphicData uri="http://schemas.openxmlformats.org/presentationml/2006/ole">
            <p:oleObj spid="_x0000_s4100" name="数式" r:id="rId7" imgW="1143000" imgH="228600" progId="Equation.3">
              <p:embed/>
            </p:oleObj>
          </a:graphicData>
        </a:graphic>
      </p:graphicFrame>
      <p:sp>
        <p:nvSpPr>
          <p:cNvPr id="4102" name="Oval 20"/>
          <p:cNvSpPr>
            <a:spLocks noChangeArrowheads="1"/>
          </p:cNvSpPr>
          <p:nvPr/>
        </p:nvSpPr>
        <p:spPr bwMode="auto">
          <a:xfrm>
            <a:off x="1546373" y="4005759"/>
            <a:ext cx="144463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3" name="Oval 21"/>
          <p:cNvSpPr>
            <a:spLocks noChangeArrowheads="1"/>
          </p:cNvSpPr>
          <p:nvPr/>
        </p:nvSpPr>
        <p:spPr bwMode="auto">
          <a:xfrm>
            <a:off x="1835298" y="4005759"/>
            <a:ext cx="144463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4" name="Oval 22"/>
          <p:cNvSpPr>
            <a:spLocks noChangeArrowheads="1"/>
          </p:cNvSpPr>
          <p:nvPr/>
        </p:nvSpPr>
        <p:spPr bwMode="auto">
          <a:xfrm>
            <a:off x="2122636" y="4005759"/>
            <a:ext cx="144462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5" name="Oval 23"/>
          <p:cNvSpPr>
            <a:spLocks noChangeArrowheads="1"/>
          </p:cNvSpPr>
          <p:nvPr/>
        </p:nvSpPr>
        <p:spPr bwMode="auto">
          <a:xfrm>
            <a:off x="2411561" y="4005759"/>
            <a:ext cx="144462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6" name="Oval 24"/>
          <p:cNvSpPr>
            <a:spLocks noChangeArrowheads="1"/>
          </p:cNvSpPr>
          <p:nvPr/>
        </p:nvSpPr>
        <p:spPr bwMode="auto">
          <a:xfrm>
            <a:off x="2698898" y="4005759"/>
            <a:ext cx="144463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7" name="Oval 25"/>
          <p:cNvSpPr>
            <a:spLocks noChangeArrowheads="1"/>
          </p:cNvSpPr>
          <p:nvPr/>
        </p:nvSpPr>
        <p:spPr bwMode="auto">
          <a:xfrm>
            <a:off x="2987823" y="4005759"/>
            <a:ext cx="144463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8" name="Line 26"/>
          <p:cNvSpPr>
            <a:spLocks noChangeShapeType="1"/>
          </p:cNvSpPr>
          <p:nvPr/>
        </p:nvSpPr>
        <p:spPr bwMode="auto">
          <a:xfrm>
            <a:off x="1187598" y="4078784"/>
            <a:ext cx="2303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9" name="Oval 27"/>
          <p:cNvSpPr>
            <a:spLocks noChangeArrowheads="1"/>
          </p:cNvSpPr>
          <p:nvPr/>
        </p:nvSpPr>
        <p:spPr bwMode="auto">
          <a:xfrm>
            <a:off x="3275161" y="4005759"/>
            <a:ext cx="144462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0" name="Oval 28"/>
          <p:cNvSpPr>
            <a:spLocks noChangeArrowheads="1"/>
          </p:cNvSpPr>
          <p:nvPr/>
        </p:nvSpPr>
        <p:spPr bwMode="auto">
          <a:xfrm>
            <a:off x="1259036" y="4005759"/>
            <a:ext cx="144462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1" name="AutoShape 29"/>
          <p:cNvSpPr>
            <a:spLocks noChangeArrowheads="1"/>
          </p:cNvSpPr>
          <p:nvPr/>
        </p:nvSpPr>
        <p:spPr bwMode="auto">
          <a:xfrm>
            <a:off x="4067323" y="3934321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2" name="Oval 30"/>
          <p:cNvSpPr>
            <a:spLocks noChangeArrowheads="1"/>
          </p:cNvSpPr>
          <p:nvPr/>
        </p:nvSpPr>
        <p:spPr bwMode="auto">
          <a:xfrm>
            <a:off x="5289698" y="4004171"/>
            <a:ext cx="144463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3" name="Oval 31"/>
          <p:cNvSpPr>
            <a:spLocks noChangeArrowheads="1"/>
          </p:cNvSpPr>
          <p:nvPr/>
        </p:nvSpPr>
        <p:spPr bwMode="auto">
          <a:xfrm>
            <a:off x="5578623" y="4004171"/>
            <a:ext cx="144463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4" name="Oval 32"/>
          <p:cNvSpPr>
            <a:spLocks noChangeArrowheads="1"/>
          </p:cNvSpPr>
          <p:nvPr/>
        </p:nvSpPr>
        <p:spPr bwMode="auto">
          <a:xfrm>
            <a:off x="5865961" y="4004171"/>
            <a:ext cx="144462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5" name="Oval 33"/>
          <p:cNvSpPr>
            <a:spLocks noChangeArrowheads="1"/>
          </p:cNvSpPr>
          <p:nvPr/>
        </p:nvSpPr>
        <p:spPr bwMode="auto">
          <a:xfrm>
            <a:off x="6154886" y="4004171"/>
            <a:ext cx="144462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6" name="Oval 34"/>
          <p:cNvSpPr>
            <a:spLocks noChangeArrowheads="1"/>
          </p:cNvSpPr>
          <p:nvPr/>
        </p:nvSpPr>
        <p:spPr bwMode="auto">
          <a:xfrm>
            <a:off x="6804173" y="4004171"/>
            <a:ext cx="144463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7" name="Oval 35"/>
          <p:cNvSpPr>
            <a:spLocks noChangeArrowheads="1"/>
          </p:cNvSpPr>
          <p:nvPr/>
        </p:nvSpPr>
        <p:spPr bwMode="auto">
          <a:xfrm>
            <a:off x="7093098" y="4004171"/>
            <a:ext cx="144463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8" name="Line 36"/>
          <p:cNvSpPr>
            <a:spLocks noChangeShapeType="1"/>
          </p:cNvSpPr>
          <p:nvPr/>
        </p:nvSpPr>
        <p:spPr bwMode="auto">
          <a:xfrm>
            <a:off x="4930923" y="4077196"/>
            <a:ext cx="144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9" name="Oval 37"/>
          <p:cNvSpPr>
            <a:spLocks noChangeArrowheads="1"/>
          </p:cNvSpPr>
          <p:nvPr/>
        </p:nvSpPr>
        <p:spPr bwMode="auto">
          <a:xfrm>
            <a:off x="7380436" y="4004171"/>
            <a:ext cx="144462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0" name="Oval 38"/>
          <p:cNvSpPr>
            <a:spLocks noChangeArrowheads="1"/>
          </p:cNvSpPr>
          <p:nvPr/>
        </p:nvSpPr>
        <p:spPr bwMode="auto">
          <a:xfrm>
            <a:off x="5002361" y="4004171"/>
            <a:ext cx="144462" cy="142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1" name="Line 39"/>
          <p:cNvSpPr>
            <a:spLocks noChangeShapeType="1"/>
          </p:cNvSpPr>
          <p:nvPr/>
        </p:nvSpPr>
        <p:spPr bwMode="auto">
          <a:xfrm>
            <a:off x="6732736" y="4077196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22" name="AutoShape 40"/>
          <p:cNvSpPr>
            <a:spLocks/>
          </p:cNvSpPr>
          <p:nvPr/>
        </p:nvSpPr>
        <p:spPr bwMode="auto">
          <a:xfrm rot="5400000">
            <a:off x="5561955" y="3160414"/>
            <a:ext cx="215900" cy="1331913"/>
          </a:xfrm>
          <a:prstGeom prst="leftBrace">
            <a:avLst>
              <a:gd name="adj1" fmla="val 514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3" name="AutoShape 41"/>
          <p:cNvSpPr>
            <a:spLocks/>
          </p:cNvSpPr>
          <p:nvPr/>
        </p:nvSpPr>
        <p:spPr bwMode="auto">
          <a:xfrm rot="5400000">
            <a:off x="7056586" y="3466008"/>
            <a:ext cx="215900" cy="720725"/>
          </a:xfrm>
          <a:prstGeom prst="leftBrace">
            <a:avLst>
              <a:gd name="adj1" fmla="val 27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4" name="Text Box 42"/>
          <p:cNvSpPr txBox="1">
            <a:spLocks noChangeArrowheads="1"/>
          </p:cNvSpPr>
          <p:nvPr/>
        </p:nvSpPr>
        <p:spPr bwMode="auto">
          <a:xfrm>
            <a:off x="5488136" y="3305671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A</a:t>
            </a:r>
          </a:p>
        </p:txBody>
      </p:sp>
      <p:sp>
        <p:nvSpPr>
          <p:cNvPr id="4125" name="Text Box 43"/>
          <p:cNvSpPr txBox="1">
            <a:spLocks noChangeArrowheads="1"/>
          </p:cNvSpPr>
          <p:nvPr/>
        </p:nvSpPr>
        <p:spPr bwMode="auto">
          <a:xfrm>
            <a:off x="7020073" y="3358059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B</a:t>
            </a:r>
          </a:p>
        </p:txBody>
      </p:sp>
      <p:sp>
        <p:nvSpPr>
          <p:cNvPr id="4126" name="Line 44"/>
          <p:cNvSpPr>
            <a:spLocks noChangeShapeType="1"/>
          </p:cNvSpPr>
          <p:nvPr/>
        </p:nvSpPr>
        <p:spPr bwMode="auto">
          <a:xfrm flipV="1">
            <a:off x="1332061" y="3861296"/>
            <a:ext cx="71437" cy="3587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27" name="Line 45"/>
          <p:cNvSpPr>
            <a:spLocks noChangeShapeType="1"/>
          </p:cNvSpPr>
          <p:nvPr/>
        </p:nvSpPr>
        <p:spPr bwMode="auto">
          <a:xfrm flipH="1">
            <a:off x="1546373" y="3934321"/>
            <a:ext cx="71438" cy="3587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28" name="Text Box 46"/>
          <p:cNvSpPr txBox="1">
            <a:spLocks noChangeArrowheads="1"/>
          </p:cNvSpPr>
          <p:nvPr/>
        </p:nvSpPr>
        <p:spPr bwMode="auto">
          <a:xfrm>
            <a:off x="683592" y="3305671"/>
            <a:ext cx="2702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6600"/>
                </a:solidFill>
              </a:rPr>
              <a:t>Example: Spin Chain</a:t>
            </a:r>
          </a:p>
        </p:txBody>
      </p:sp>
      <p:sp>
        <p:nvSpPr>
          <p:cNvPr id="35" name="タイトル 1"/>
          <p:cNvSpPr>
            <a:spLocks noGrp="1"/>
          </p:cNvSpPr>
          <p:nvPr>
            <p:ph type="title"/>
          </p:nvPr>
        </p:nvSpPr>
        <p:spPr>
          <a:xfrm>
            <a:off x="-108520" y="-18256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② </a:t>
            </a:r>
            <a:r>
              <a:rPr lang="en-US" altLang="ja-JP" sz="3200" dirty="0" smtClean="0"/>
              <a:t>Entanglement Entropy and Fermi surfaces </a:t>
            </a:r>
            <a:r>
              <a:rPr lang="ja-JP" altLang="en-US" sz="3200" dirty="0" smtClean="0"/>
              <a:t>　</a:t>
            </a:r>
            <a:endParaRPr kumimoji="1" lang="ja-JP" altLang="en-US" sz="3200" dirty="0"/>
          </a:p>
        </p:txBody>
      </p:sp>
      <p:sp>
        <p:nvSpPr>
          <p:cNvPr id="36" name="コンテンツ プレースホルダ 2"/>
          <p:cNvSpPr txBox="1">
            <a:spLocks/>
          </p:cNvSpPr>
          <p:nvPr/>
        </p:nvSpPr>
        <p:spPr>
          <a:xfrm>
            <a:off x="457200" y="1063277"/>
            <a:ext cx="8686800" cy="6375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(2-1) Definition and Properties of Entanglement Entropy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14375"/>
            <a:ext cx="8435975" cy="5434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Now the entanglement entropy        is defined by the </a:t>
            </a:r>
          </a:p>
          <a:p>
            <a:pPr eaLnBrk="1" hangingPunct="1">
              <a:buFontTx/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von-Neumann entropy</a:t>
            </a:r>
          </a:p>
          <a:p>
            <a:pPr eaLnBrk="1" hangingPunct="1">
              <a:buFontTx/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In QFTs,  it is defined geometrically:</a:t>
            </a:r>
          </a:p>
          <a:p>
            <a:pPr eaLnBrk="1" hangingPunct="1">
              <a:buFontTx/>
              <a:buNone/>
            </a:pPr>
            <a:endParaRPr lang="en-US" altLang="ja-JP" sz="20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ja-JP" sz="24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ja-JP" sz="24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ja-JP" sz="24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ja-JP" sz="24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ja-JP" sz="24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2411760" y="1844824"/>
          <a:ext cx="4752529" cy="726081"/>
        </p:xfrm>
        <a:graphic>
          <a:graphicData uri="http://schemas.openxmlformats.org/presentationml/2006/ole">
            <p:oleObj spid="_x0000_s5122" name="数式" r:id="rId4" imgW="1460160" imgH="215640" progId="Equation.3">
              <p:embed/>
            </p:oleObj>
          </a:graphicData>
        </a:graphic>
      </p:graphicFrame>
      <p:graphicFrame>
        <p:nvGraphicFramePr>
          <p:cNvPr id="5123" name="Object 11"/>
          <p:cNvGraphicFramePr>
            <a:graphicFrameLocks noChangeAspect="1"/>
          </p:cNvGraphicFramePr>
          <p:nvPr/>
        </p:nvGraphicFramePr>
        <p:xfrm>
          <a:off x="4427984" y="692696"/>
          <a:ext cx="458788" cy="503237"/>
        </p:xfrm>
        <a:graphic>
          <a:graphicData uri="http://schemas.openxmlformats.org/presentationml/2006/ole">
            <p:oleObj spid="_x0000_s5123" name="数式" r:id="rId5" imgW="190440" imgH="215640" progId="Equation.3">
              <p:embed/>
            </p:oleObj>
          </a:graphicData>
        </a:graphic>
      </p:graphicFrame>
      <p:sp>
        <p:nvSpPr>
          <p:cNvPr id="5129" name="Rectangle 29"/>
          <p:cNvSpPr>
            <a:spLocks noChangeArrowheads="1"/>
          </p:cNvSpPr>
          <p:nvPr/>
        </p:nvSpPr>
        <p:spPr bwMode="auto">
          <a:xfrm>
            <a:off x="2643188" y="4502844"/>
            <a:ext cx="3214687" cy="1571625"/>
          </a:xfrm>
          <a:prstGeom prst="rect">
            <a:avLst/>
          </a:prstGeom>
          <a:solidFill>
            <a:srgbClr val="00FF00">
              <a:alpha val="5098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0" name="Oval 30"/>
          <p:cNvSpPr>
            <a:spLocks noChangeArrowheads="1"/>
          </p:cNvSpPr>
          <p:nvPr/>
        </p:nvSpPr>
        <p:spPr bwMode="auto">
          <a:xfrm>
            <a:off x="3786188" y="4860032"/>
            <a:ext cx="928687" cy="847725"/>
          </a:xfrm>
          <a:prstGeom prst="ellipse">
            <a:avLst/>
          </a:prstGeom>
          <a:solidFill>
            <a:srgbClr val="FF0000">
              <a:alpha val="18823"/>
            </a:srgbClr>
          </a:solidFill>
          <a:ln w="349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1" name="AutoShape 32"/>
          <p:cNvSpPr>
            <a:spLocks noChangeArrowheads="1"/>
          </p:cNvSpPr>
          <p:nvPr/>
        </p:nvSpPr>
        <p:spPr bwMode="auto">
          <a:xfrm rot="10800000">
            <a:off x="4786313" y="5277544"/>
            <a:ext cx="428625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1543" name="Object 39"/>
          <p:cNvGraphicFramePr>
            <a:graphicFrameLocks noChangeAspect="1"/>
          </p:cNvGraphicFramePr>
          <p:nvPr/>
        </p:nvGraphicFramePr>
        <p:xfrm>
          <a:off x="5220072" y="5085184"/>
          <a:ext cx="1729498" cy="526579"/>
        </p:xfrm>
        <a:graphic>
          <a:graphicData uri="http://schemas.openxmlformats.org/presentationml/2006/ole">
            <p:oleObj spid="_x0000_s5124" name="数式" r:id="rId6" imgW="558720" imgH="177480" progId="Equation.3">
              <p:embed/>
            </p:oleObj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3059832" y="5013176"/>
          <a:ext cx="576064" cy="596744"/>
        </p:xfrm>
        <a:graphic>
          <a:graphicData uri="http://schemas.openxmlformats.org/presentationml/2006/ole">
            <p:oleObj spid="_x0000_s5125" name="数式" r:id="rId7" imgW="152280" imgH="164880" progId="Equation.3">
              <p:embed/>
            </p:oleObj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995936" y="5013176"/>
          <a:ext cx="572070" cy="545086"/>
        </p:xfrm>
        <a:graphic>
          <a:graphicData uri="http://schemas.openxmlformats.org/presentationml/2006/ole">
            <p:oleObj spid="_x0000_s5126" name="数式" r:id="rId8" imgW="164880" imgH="164880" progId="Equation.3">
              <p:embed/>
            </p:oleObj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2987824" y="3645024"/>
          <a:ext cx="2564418" cy="504056"/>
        </p:xfrm>
        <a:graphic>
          <a:graphicData uri="http://schemas.openxmlformats.org/presentationml/2006/ole">
            <p:oleObj spid="_x0000_s5127" name="数式" r:id="rId9" imgW="863280" imgH="177480" progId="Equation.3">
              <p:embed/>
            </p:oleObj>
          </a:graphicData>
        </a:graphic>
      </p:graphicFrame>
      <p:sp>
        <p:nvSpPr>
          <p:cNvPr id="13" name="右中かっこ 12"/>
          <p:cNvSpPr/>
          <p:nvPr/>
        </p:nvSpPr>
        <p:spPr>
          <a:xfrm rot="16200000">
            <a:off x="4071938" y="2716907"/>
            <a:ext cx="285750" cy="314325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04664"/>
            <a:ext cx="8363272" cy="60486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 smtClean="0"/>
              <a:t>(2-2) Area law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 smtClean="0"/>
              <a:t>EE in QFTs includes UV divergences.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 smtClean="0"/>
              <a:t>In a (d+1 ) dim. QFT with a UV fixed point, the leading term of EE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 smtClean="0"/>
              <a:t>is proportional to the area of the (d-1) dim. boundary         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 smtClean="0"/>
              <a:t>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 smtClean="0"/>
              <a:t>where       is a UV cutoff (i.e. lattice spacing).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 smtClean="0"/>
              <a:t>Intuitively, this property is understood like: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 smtClean="0"/>
              <a:t>                      </a:t>
            </a:r>
            <a:r>
              <a:rPr lang="en-US" altLang="ja-JP" sz="2400" b="1" dirty="0" smtClean="0"/>
              <a:t>Most strongly entangled 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475656" y="3068960"/>
          <a:ext cx="4897437" cy="846137"/>
        </p:xfrm>
        <a:graphic>
          <a:graphicData uri="http://schemas.openxmlformats.org/presentationml/2006/ole">
            <p:oleObj spid="_x0000_s266242" name="数式" r:id="rId4" imgW="2260440" imgH="393480" progId="Equation.3">
              <p:embed/>
            </p:oleObj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7020073" y="2492896"/>
          <a:ext cx="576263" cy="427038"/>
        </p:xfrm>
        <a:graphic>
          <a:graphicData uri="http://schemas.openxmlformats.org/presentationml/2006/ole">
            <p:oleObj spid="_x0000_s266243" name="数式" r:id="rId5" imgW="228600" imgH="177480" progId="Equation.3">
              <p:embed/>
            </p:oleObj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1275753" y="4221336"/>
          <a:ext cx="343919" cy="359792"/>
        </p:xfrm>
        <a:graphic>
          <a:graphicData uri="http://schemas.openxmlformats.org/presentationml/2006/ole">
            <p:oleObj spid="_x0000_s266244" name="数式" r:id="rId6" imgW="126720" imgH="139680" progId="Equation.3">
              <p:embed/>
            </p:oleObj>
          </a:graphicData>
        </a:graphic>
      </p:graphicFrame>
      <p:sp>
        <p:nvSpPr>
          <p:cNvPr id="5127" name="Rectangle 19"/>
          <p:cNvSpPr>
            <a:spLocks noChangeArrowheads="1"/>
          </p:cNvSpPr>
          <p:nvPr/>
        </p:nvSpPr>
        <p:spPr bwMode="auto">
          <a:xfrm>
            <a:off x="323851" y="1989138"/>
            <a:ext cx="8424613" cy="26638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2555776" y="476672"/>
            <a:ext cx="4733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Bombelli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Koul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-Lee-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Sorkin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86,  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Srednicki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93]</a:t>
            </a:r>
            <a:endParaRPr lang="ja-JP" altLang="en-US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12160" y="5084911"/>
            <a:ext cx="2520280" cy="1296417"/>
          </a:xfrm>
          <a:prstGeom prst="rect">
            <a:avLst/>
          </a:prstGeom>
          <a:solidFill>
            <a:schemeClr val="accent1">
              <a:alpha val="25882"/>
            </a:schemeClr>
          </a:solidFill>
          <a:ln w="25400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Freeform 11"/>
          <p:cNvSpPr/>
          <p:nvPr/>
        </p:nvSpPr>
        <p:spPr>
          <a:xfrm>
            <a:off x="6443737" y="5362265"/>
            <a:ext cx="1240584" cy="826257"/>
          </a:xfrm>
          <a:custGeom>
            <a:avLst/>
            <a:gdLst>
              <a:gd name="connsiteX0" fmla="*/ 226336 w 1311243"/>
              <a:gd name="connsiteY0" fmla="*/ 505486 h 872151"/>
              <a:gd name="connsiteX1" fmla="*/ 461726 w 1311243"/>
              <a:gd name="connsiteY1" fmla="*/ 369684 h 872151"/>
              <a:gd name="connsiteX2" fmla="*/ 443620 w 1311243"/>
              <a:gd name="connsiteY2" fmla="*/ 89026 h 872151"/>
              <a:gd name="connsiteX3" fmla="*/ 986827 w 1311243"/>
              <a:gd name="connsiteY3" fmla="*/ 89026 h 872151"/>
              <a:gd name="connsiteX4" fmla="*/ 1213164 w 1311243"/>
              <a:gd name="connsiteY4" fmla="*/ 623181 h 872151"/>
              <a:gd name="connsiteX5" fmla="*/ 398352 w 1311243"/>
              <a:gd name="connsiteY5" fmla="*/ 867624 h 872151"/>
              <a:gd name="connsiteX6" fmla="*/ 27160 w 1311243"/>
              <a:gd name="connsiteY6" fmla="*/ 650341 h 872151"/>
              <a:gd name="connsiteX7" fmla="*/ 226336 w 1311243"/>
              <a:gd name="connsiteY7" fmla="*/ 505486 h 8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1243" h="872151">
                <a:moveTo>
                  <a:pt x="226336" y="505486"/>
                </a:moveTo>
                <a:cubicBezTo>
                  <a:pt x="298764" y="458710"/>
                  <a:pt x="425512" y="439094"/>
                  <a:pt x="461726" y="369684"/>
                </a:cubicBezTo>
                <a:cubicBezTo>
                  <a:pt x="497940" y="300274"/>
                  <a:pt x="356103" y="135802"/>
                  <a:pt x="443620" y="89026"/>
                </a:cubicBezTo>
                <a:cubicBezTo>
                  <a:pt x="531137" y="42250"/>
                  <a:pt x="858570" y="0"/>
                  <a:pt x="986827" y="89026"/>
                </a:cubicBezTo>
                <a:cubicBezTo>
                  <a:pt x="1115084" y="178052"/>
                  <a:pt x="1311243" y="493415"/>
                  <a:pt x="1213164" y="623181"/>
                </a:cubicBezTo>
                <a:cubicBezTo>
                  <a:pt x="1115085" y="752947"/>
                  <a:pt x="596019" y="863097"/>
                  <a:pt x="398352" y="867624"/>
                </a:cubicBezTo>
                <a:cubicBezTo>
                  <a:pt x="200685" y="872151"/>
                  <a:pt x="54320" y="712206"/>
                  <a:pt x="27160" y="650341"/>
                </a:cubicBezTo>
                <a:cubicBezTo>
                  <a:pt x="0" y="588476"/>
                  <a:pt x="153908" y="552262"/>
                  <a:pt x="226336" y="505486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020271" y="5544764"/>
            <a:ext cx="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A</a:t>
            </a:r>
            <a:endParaRPr kumimoji="1" lang="ja-JP" alt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7380312" y="521003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mtClean="0"/>
              <a:t>∂</a:t>
            </a:r>
            <a:r>
              <a:rPr lang="en-US" altLang="ja-JP" sz="2800" dirty="0" smtClean="0"/>
              <a:t>A</a:t>
            </a:r>
            <a:endParaRPr kumimoji="1" lang="ja-JP" altLang="en-US" sz="2800"/>
          </a:p>
        </p:txBody>
      </p:sp>
      <p:sp>
        <p:nvSpPr>
          <p:cNvPr id="17" name="Freeform 16"/>
          <p:cNvSpPr/>
          <p:nvPr/>
        </p:nvSpPr>
        <p:spPr>
          <a:xfrm>
            <a:off x="5054852" y="5733256"/>
            <a:ext cx="1816728" cy="345726"/>
          </a:xfrm>
          <a:custGeom>
            <a:avLst/>
            <a:gdLst>
              <a:gd name="connsiteX0" fmla="*/ 1726194 w 1816728"/>
              <a:gd name="connsiteY0" fmla="*/ 0 h 375719"/>
              <a:gd name="connsiteX1" fmla="*/ 15089 w 1816728"/>
              <a:gd name="connsiteY1" fmla="*/ 344032 h 375719"/>
              <a:gd name="connsiteX2" fmla="*/ 1816728 w 1816728"/>
              <a:gd name="connsiteY2" fmla="*/ 190123 h 37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6728" h="375719">
                <a:moveTo>
                  <a:pt x="1726194" y="0"/>
                </a:moveTo>
                <a:cubicBezTo>
                  <a:pt x="863097" y="156172"/>
                  <a:pt x="0" y="312345"/>
                  <a:pt x="15089" y="344032"/>
                </a:cubicBezTo>
                <a:cubicBezTo>
                  <a:pt x="30178" y="375719"/>
                  <a:pt x="923453" y="282921"/>
                  <a:pt x="1816728" y="190123"/>
                </a:cubicBezTo>
              </a:path>
            </a:pathLst>
          </a:cu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339231" y="1700808"/>
            <a:ext cx="15208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smtClean="0">
                <a:solidFill>
                  <a:srgbClr val="C00000"/>
                </a:solidFill>
              </a:rPr>
              <a:t>Area Law</a:t>
            </a:r>
            <a:endParaRPr kumimoji="1" lang="ja-JP" altLang="en-US" sz="2800" u="sng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88640"/>
            <a:ext cx="8496944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800" u="sng" dirty="0" smtClean="0">
              <a:solidFill>
                <a:srgbClr val="002060"/>
              </a:solidFill>
            </a:endParaRPr>
          </a:p>
          <a:p>
            <a:r>
              <a:rPr lang="en-US" altLang="ja-JP" sz="2800" dirty="0" smtClean="0">
                <a:solidFill>
                  <a:srgbClr val="002060"/>
                </a:solidFill>
              </a:rPr>
              <a:t> However,  there are two known exceptions:</a:t>
            </a:r>
            <a:endParaRPr lang="en-US" altLang="ja-JP" sz="2800" u="sng" dirty="0" smtClean="0">
              <a:solidFill>
                <a:srgbClr val="002060"/>
              </a:solidFill>
            </a:endParaRPr>
          </a:p>
          <a:p>
            <a:endParaRPr kumimoji="1" lang="en-US" altLang="ja-JP" sz="2800" dirty="0" smtClean="0">
              <a:solidFill>
                <a:srgbClr val="002060"/>
              </a:solidFill>
            </a:endParaRPr>
          </a:p>
          <a:p>
            <a:r>
              <a:rPr kumimoji="1" lang="en-US" altLang="ja-JP" sz="2800" dirty="0" smtClean="0">
                <a:solidFill>
                  <a:srgbClr val="002060"/>
                </a:solidFill>
              </a:rPr>
              <a:t>    (a)  1+1 dim.  CFT</a:t>
            </a:r>
          </a:p>
          <a:p>
            <a:endParaRPr kumimoji="1" lang="en-US" altLang="ja-JP" sz="2800" dirty="0" smtClean="0">
              <a:solidFill>
                <a:srgbClr val="002060"/>
              </a:solidFill>
            </a:endParaRPr>
          </a:p>
          <a:p>
            <a:endParaRPr kumimoji="1" lang="en-US" altLang="ja-JP" sz="2800" dirty="0" smtClean="0">
              <a:solidFill>
                <a:srgbClr val="002060"/>
              </a:solidFill>
            </a:endParaRPr>
          </a:p>
          <a:p>
            <a:endParaRPr lang="en-US" altLang="ja-JP" sz="2800" dirty="0" smtClean="0">
              <a:solidFill>
                <a:srgbClr val="002060"/>
              </a:solidFill>
            </a:endParaRPr>
          </a:p>
          <a:p>
            <a:endParaRPr kumimoji="1" lang="en-US" altLang="ja-JP" sz="2800" dirty="0" smtClean="0">
              <a:solidFill>
                <a:srgbClr val="002060"/>
              </a:solidFill>
            </a:endParaRPr>
          </a:p>
          <a:p>
            <a:r>
              <a:rPr lang="en-US" altLang="ja-JP" sz="2800" dirty="0" smtClean="0">
                <a:solidFill>
                  <a:srgbClr val="002060"/>
                </a:solidFill>
              </a:rPr>
              <a:t>    (b)   </a:t>
            </a:r>
            <a:r>
              <a:rPr lang="ja-JP" altLang="en-US" sz="2800" dirty="0" smtClean="0">
                <a:solidFill>
                  <a:srgbClr val="002060"/>
                </a:solidFill>
              </a:rPr>
              <a:t>∃</a:t>
            </a:r>
            <a:r>
              <a:rPr lang="en-US" altLang="ja-JP" sz="2800" dirty="0" smtClean="0">
                <a:solidFill>
                  <a:srgbClr val="002060"/>
                </a:solidFill>
              </a:rPr>
              <a:t>Fermi surfaces (                )</a:t>
            </a:r>
            <a:endParaRPr kumimoji="1" lang="en-US" altLang="ja-JP" sz="2800" dirty="0" smtClean="0">
              <a:solidFill>
                <a:srgbClr val="002060"/>
              </a:solidFill>
            </a:endParaRPr>
          </a:p>
          <a:p>
            <a:endParaRPr kumimoji="1" lang="en-US" altLang="ja-JP" sz="2800" u="sng" dirty="0" smtClean="0">
              <a:solidFill>
                <a:srgbClr val="002060"/>
              </a:solidFill>
            </a:endParaRPr>
          </a:p>
          <a:p>
            <a:endParaRPr lang="en-US" altLang="ja-JP" sz="2800" u="sng" dirty="0" smtClean="0">
              <a:solidFill>
                <a:srgbClr val="002060"/>
              </a:solidFill>
            </a:endParaRPr>
          </a:p>
          <a:p>
            <a:endParaRPr lang="en-US" altLang="ja-JP" sz="2800" u="sng" dirty="0" smtClean="0">
              <a:solidFill>
                <a:srgbClr val="002060"/>
              </a:solidFill>
            </a:endParaRPr>
          </a:p>
          <a:p>
            <a:endParaRPr lang="en-US" altLang="ja-JP" sz="2800" dirty="0" smtClean="0">
              <a:solidFill>
                <a:srgbClr val="002060"/>
              </a:solidFill>
            </a:endParaRPr>
          </a:p>
          <a:p>
            <a:endParaRPr lang="en-US" altLang="ja-JP" sz="2800" dirty="0" smtClean="0">
              <a:solidFill>
                <a:srgbClr val="002060"/>
              </a:solidFill>
            </a:endParaRPr>
          </a:p>
          <a:p>
            <a:endParaRPr kumimoji="1" lang="en-US" altLang="ja-JP" sz="2400" u="sng" dirty="0" smtClean="0">
              <a:solidFill>
                <a:srgbClr val="002060"/>
              </a:solidFill>
            </a:endParaRPr>
          </a:p>
          <a:p>
            <a:endParaRPr lang="en-US" altLang="ja-JP" sz="2400" u="sng" dirty="0" smtClean="0">
              <a:solidFill>
                <a:srgbClr val="002060"/>
              </a:solidFill>
            </a:endParaRPr>
          </a:p>
          <a:p>
            <a:endParaRPr kumimoji="1" lang="en-US" altLang="ja-JP" sz="2400" u="sng" dirty="0" smtClean="0">
              <a:solidFill>
                <a:srgbClr val="002060"/>
              </a:solidFill>
            </a:endParaRPr>
          </a:p>
          <a:p>
            <a:endParaRPr lang="en-US" altLang="ja-JP" sz="2400" u="sng" dirty="0" smtClean="0">
              <a:solidFill>
                <a:srgbClr val="002060"/>
              </a:solidFill>
            </a:endParaRPr>
          </a:p>
          <a:p>
            <a:endParaRPr kumimoji="1" lang="en-US" altLang="ja-JP" sz="2400" u="sng" dirty="0" smtClean="0">
              <a:solidFill>
                <a:srgbClr val="002060"/>
              </a:solidFill>
            </a:endParaRPr>
          </a:p>
          <a:p>
            <a:endParaRPr kumimoji="1" lang="ja-JP" altLang="en-US" sz="2400" u="sng" dirty="0">
              <a:solidFill>
                <a:srgbClr val="002060"/>
              </a:solidFill>
            </a:endParaRPr>
          </a:p>
        </p:txBody>
      </p:sp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3870697" y="3573016"/>
          <a:ext cx="1349375" cy="621283"/>
        </p:xfrm>
        <a:graphic>
          <a:graphicData uri="http://schemas.openxmlformats.org/presentationml/2006/ole">
            <p:oleObj spid="_x0000_s311298" name="Equation" r:id="rId4" imgW="533160" imgH="228600" progId="Equation.3">
              <p:embed/>
            </p:oleObj>
          </a:graphicData>
        </a:graphic>
      </p:graphicFrame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3347864" y="1223991"/>
          <a:ext cx="1800200" cy="908865"/>
        </p:xfrm>
        <a:graphic>
          <a:graphicData uri="http://schemas.openxmlformats.org/presentationml/2006/ole">
            <p:oleObj spid="_x0000_s311299" name="Equation" r:id="rId5" imgW="838080" imgH="393480" progId="Equation.3">
              <p:embed/>
            </p:oleObj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1403648" y="4005064"/>
          <a:ext cx="2880320" cy="1032568"/>
        </p:xfrm>
        <a:graphic>
          <a:graphicData uri="http://schemas.openxmlformats.org/presentationml/2006/ole">
            <p:oleObj spid="_x0000_s311300" name="Equation" r:id="rId6" imgW="1409400" imgH="469800" progId="Equation.3">
              <p:embed/>
            </p:oleObj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588224" y="3789040"/>
            <a:ext cx="2232248" cy="1296417"/>
          </a:xfrm>
          <a:prstGeom prst="rect">
            <a:avLst/>
          </a:prstGeom>
          <a:solidFill>
            <a:schemeClr val="accent1">
              <a:alpha val="25882"/>
            </a:scheme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8099920" y="4115235"/>
            <a:ext cx="0" cy="6821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8275080" y="4107259"/>
          <a:ext cx="241367" cy="538569"/>
        </p:xfrm>
        <a:graphic>
          <a:graphicData uri="http://schemas.openxmlformats.org/presentationml/2006/ole">
            <p:oleObj spid="_x0000_s311301" name="Equation" r:id="rId7" imgW="88560" imgH="177480" progId="Equation.3">
              <p:embed/>
            </p:oleObj>
          </a:graphicData>
        </a:graphic>
      </p:graphicFrame>
      <p:sp>
        <p:nvSpPr>
          <p:cNvPr id="12" name="Freeform 11"/>
          <p:cNvSpPr/>
          <p:nvPr/>
        </p:nvSpPr>
        <p:spPr>
          <a:xfrm>
            <a:off x="6873549" y="4066394"/>
            <a:ext cx="1098803" cy="826257"/>
          </a:xfrm>
          <a:custGeom>
            <a:avLst/>
            <a:gdLst>
              <a:gd name="connsiteX0" fmla="*/ 226336 w 1311243"/>
              <a:gd name="connsiteY0" fmla="*/ 505486 h 872151"/>
              <a:gd name="connsiteX1" fmla="*/ 461726 w 1311243"/>
              <a:gd name="connsiteY1" fmla="*/ 369684 h 872151"/>
              <a:gd name="connsiteX2" fmla="*/ 443620 w 1311243"/>
              <a:gd name="connsiteY2" fmla="*/ 89026 h 872151"/>
              <a:gd name="connsiteX3" fmla="*/ 986827 w 1311243"/>
              <a:gd name="connsiteY3" fmla="*/ 89026 h 872151"/>
              <a:gd name="connsiteX4" fmla="*/ 1213164 w 1311243"/>
              <a:gd name="connsiteY4" fmla="*/ 623181 h 872151"/>
              <a:gd name="connsiteX5" fmla="*/ 398352 w 1311243"/>
              <a:gd name="connsiteY5" fmla="*/ 867624 h 872151"/>
              <a:gd name="connsiteX6" fmla="*/ 27160 w 1311243"/>
              <a:gd name="connsiteY6" fmla="*/ 650341 h 872151"/>
              <a:gd name="connsiteX7" fmla="*/ 226336 w 1311243"/>
              <a:gd name="connsiteY7" fmla="*/ 505486 h 8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1243" h="872151">
                <a:moveTo>
                  <a:pt x="226336" y="505486"/>
                </a:moveTo>
                <a:cubicBezTo>
                  <a:pt x="298764" y="458710"/>
                  <a:pt x="425512" y="439094"/>
                  <a:pt x="461726" y="369684"/>
                </a:cubicBezTo>
                <a:cubicBezTo>
                  <a:pt x="497940" y="300274"/>
                  <a:pt x="356103" y="135802"/>
                  <a:pt x="443620" y="89026"/>
                </a:cubicBezTo>
                <a:cubicBezTo>
                  <a:pt x="531137" y="42250"/>
                  <a:pt x="858570" y="0"/>
                  <a:pt x="986827" y="89026"/>
                </a:cubicBezTo>
                <a:cubicBezTo>
                  <a:pt x="1115084" y="178052"/>
                  <a:pt x="1311243" y="493415"/>
                  <a:pt x="1213164" y="623181"/>
                </a:cubicBezTo>
                <a:cubicBezTo>
                  <a:pt x="1115085" y="752947"/>
                  <a:pt x="596019" y="863097"/>
                  <a:pt x="398352" y="867624"/>
                </a:cubicBezTo>
                <a:cubicBezTo>
                  <a:pt x="200685" y="872151"/>
                  <a:pt x="54320" y="712206"/>
                  <a:pt x="27160" y="650341"/>
                </a:cubicBezTo>
                <a:cubicBezTo>
                  <a:pt x="0" y="588476"/>
                  <a:pt x="153908" y="552262"/>
                  <a:pt x="226336" y="50548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350803" y="4248893"/>
            <a:ext cx="32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A</a:t>
            </a:r>
            <a:endParaRPr kumimoji="1" lang="ja-JP" altLang="en-US" sz="280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6586686" y="1560784"/>
            <a:ext cx="10080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6659711" y="1484784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5640536" y="1560784"/>
            <a:ext cx="10080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972324" y="1560784"/>
            <a:ext cx="39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6600"/>
                </a:solidFill>
              </a:rPr>
              <a:t>B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862911" y="1560784"/>
            <a:ext cx="39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7596336" y="1556792"/>
            <a:ext cx="10080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956376" y="1628800"/>
            <a:ext cx="39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6600"/>
                </a:solidFill>
              </a:rPr>
              <a:t>B</a:t>
            </a:r>
          </a:p>
        </p:txBody>
      </p:sp>
      <p:graphicFrame>
        <p:nvGraphicFramePr>
          <p:cNvPr id="119815" name="Object 15"/>
          <p:cNvGraphicFramePr>
            <a:graphicFrameLocks noChangeAspect="1"/>
          </p:cNvGraphicFramePr>
          <p:nvPr/>
        </p:nvGraphicFramePr>
        <p:xfrm>
          <a:off x="6964833" y="980728"/>
          <a:ext cx="271463" cy="539750"/>
        </p:xfrm>
        <a:graphic>
          <a:graphicData uri="http://schemas.openxmlformats.org/presentationml/2006/ole">
            <p:oleObj spid="_x0000_s311302" name="Equation" r:id="rId8" imgW="88560" imgH="177480" progId="Equation.3">
              <p:embed/>
            </p:oleObj>
          </a:graphicData>
        </a:graphic>
      </p:graphicFrame>
      <p:sp>
        <p:nvSpPr>
          <p:cNvPr id="23" name="Rectangle 22"/>
          <p:cNvSpPr/>
          <p:nvPr/>
        </p:nvSpPr>
        <p:spPr>
          <a:xfrm>
            <a:off x="899592" y="2060848"/>
            <a:ext cx="5598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Holzhey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-Larsen-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Wilczek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94, Calabrese-Cardy 04]</a:t>
            </a:r>
            <a:endParaRPr lang="ja-JP" altLang="en-US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56134" y="4941168"/>
            <a:ext cx="2823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[Wolf 05, 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Gioev-Klich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05]</a:t>
            </a:r>
            <a:endParaRPr lang="ja-JP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23528" y="3429000"/>
            <a:ext cx="5544616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706090"/>
          </a:xfrm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>
                <a:solidFill>
                  <a:prstClr val="black"/>
                </a:solidFill>
                <a:cs typeface="+mn-cs"/>
              </a:rPr>
              <a:t>(2-3) Fermi Surfaces and Entanglement Entropy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kumimoji="1" lang="en-US" altLang="ja-JP" sz="2400" u="sng" dirty="0" smtClean="0"/>
              <a:t>Why do </a:t>
            </a:r>
            <a:r>
              <a:rPr lang="en-US" altLang="ja-JP" sz="2400" u="sng" dirty="0" smtClean="0"/>
              <a:t>Fermi Liquids violate the </a:t>
            </a:r>
            <a:r>
              <a:rPr kumimoji="1" lang="en-US" altLang="ja-JP" sz="2400" u="sng" dirty="0" smtClean="0"/>
              <a:t>area law ?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kumimoji="1" lang="en-US" altLang="ja-JP" sz="2400" dirty="0" smtClean="0"/>
              <a:t>This can be understood if we remember that the Fermi liquids </a:t>
            </a:r>
          </a:p>
          <a:p>
            <a:pPr>
              <a:buNone/>
            </a:pPr>
            <a:r>
              <a:rPr lang="en-US" altLang="ja-JP" sz="2400" dirty="0" smtClean="0"/>
              <a:t>can be though of as infinite copies of 2d CFTs: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We will mainly assume this choice of subsystem A below.</a:t>
            </a:r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endParaRPr kumimoji="1" lang="ja-JP" altLang="en-US" sz="2400" dirty="0"/>
          </a:p>
        </p:txBody>
      </p:sp>
      <p:graphicFrame>
        <p:nvGraphicFramePr>
          <p:cNvPr id="23562" name="Object 4"/>
          <p:cNvGraphicFramePr>
            <a:graphicFrameLocks noChangeAspect="1"/>
          </p:cNvGraphicFramePr>
          <p:nvPr/>
        </p:nvGraphicFramePr>
        <p:xfrm>
          <a:off x="954088" y="3195638"/>
          <a:ext cx="3246437" cy="1465262"/>
        </p:xfrm>
        <a:graphic>
          <a:graphicData uri="http://schemas.openxmlformats.org/presentationml/2006/ole">
            <p:oleObj spid="_x0000_s259074" name="数式" r:id="rId4" imgW="1511280" imgH="634680" progId="Equation.3">
              <p:embed/>
            </p:oleObj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36567" y="3068960"/>
            <a:ext cx="2663825" cy="1368425"/>
          </a:xfrm>
          <a:prstGeom prst="rect">
            <a:avLst/>
          </a:prstGeom>
          <a:solidFill>
            <a:schemeClr val="accent1">
              <a:alpha val="25882"/>
            </a:schemeClr>
          </a:solidFill>
          <a:ln w="25400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44629" y="3068960"/>
            <a:ext cx="647700" cy="1368425"/>
          </a:xfrm>
          <a:prstGeom prst="rect">
            <a:avLst/>
          </a:prstGeom>
          <a:solidFill>
            <a:srgbClr val="006600">
              <a:alpha val="6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6444629" y="4581848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292080" y="3068960"/>
            <a:ext cx="0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4575760" y="3429720"/>
          <a:ext cx="716320" cy="504776"/>
        </p:xfrm>
        <a:graphic>
          <a:graphicData uri="http://schemas.openxmlformats.org/presentationml/2006/ole">
            <p:oleObj spid="_x0000_s259075" name="数式" r:id="rId5" imgW="266400" imgH="190440" progId="Equation.3">
              <p:embed/>
            </p:oleObj>
          </a:graphicData>
        </a:graphic>
      </p:graphicFrame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796929" y="3526408"/>
            <a:ext cx="38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990033"/>
                </a:solidFill>
              </a:rPr>
              <a:t>B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589092" y="3526408"/>
            <a:ext cx="393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990033"/>
                </a:solidFill>
              </a:rPr>
              <a:t>A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403479" y="3520058"/>
            <a:ext cx="38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990033"/>
                </a:solidFill>
              </a:rPr>
              <a:t>B</a:t>
            </a:r>
          </a:p>
        </p:txBody>
      </p:sp>
      <p:graphicFrame>
        <p:nvGraphicFramePr>
          <p:cNvPr id="147468" name="Object 12"/>
          <p:cNvGraphicFramePr>
            <a:graphicFrameLocks noChangeAspect="1"/>
          </p:cNvGraphicFramePr>
          <p:nvPr/>
        </p:nvGraphicFramePr>
        <p:xfrm>
          <a:off x="6660232" y="4581848"/>
          <a:ext cx="284575" cy="564157"/>
        </p:xfrm>
        <a:graphic>
          <a:graphicData uri="http://schemas.openxmlformats.org/presentationml/2006/ole">
            <p:oleObj spid="_x0000_s259076" name="数式" r:id="rId6" imgW="8856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692696"/>
            <a:ext cx="8686800" cy="543346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ja-JP" sz="2800" dirty="0" smtClean="0">
                <a:solidFill>
                  <a:srgbClr val="002060"/>
                </a:solidFill>
              </a:rPr>
              <a:t>Recently, there have been evidences that this logarithmic </a:t>
            </a:r>
          </a:p>
          <a:p>
            <a:pPr marL="514350" indent="-514350">
              <a:buNone/>
            </a:pPr>
            <a:r>
              <a:rPr lang="en-US" altLang="ja-JP" sz="2800" dirty="0" smtClean="0">
                <a:solidFill>
                  <a:srgbClr val="002060"/>
                </a:solidFill>
              </a:rPr>
              <a:t>behavior is true also for non-Fermi liquids (</a:t>
            </a:r>
            <a:r>
              <a:rPr lang="en-US" altLang="ja-JP" sz="2800" dirty="0" err="1" smtClean="0">
                <a:solidFill>
                  <a:srgbClr val="002060"/>
                </a:solidFill>
              </a:rPr>
              <a:t>e.g.spin</a:t>
            </a:r>
            <a:r>
              <a:rPr lang="en-US" altLang="ja-JP" sz="2800" dirty="0" smtClean="0">
                <a:solidFill>
                  <a:srgbClr val="002060"/>
                </a:solidFill>
              </a:rPr>
              <a:t> liquids).   </a:t>
            </a:r>
          </a:p>
          <a:p>
            <a:pPr marL="514350" indent="-514350">
              <a:buNone/>
            </a:pPr>
            <a:r>
              <a:rPr lang="en-US" altLang="ja-JP" sz="2000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Swingle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09,10,  Zhang-Grover-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Vishwanath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11</a:t>
            </a:r>
            <a:r>
              <a:rPr lang="ja-JP" altLang="en-US" sz="2000" dirty="0" smtClean="0">
                <a:solidFill>
                  <a:schemeClr val="accent6">
                    <a:lumMod val="50000"/>
                  </a:schemeClr>
                </a:solidFill>
              </a:rPr>
              <a:t>　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etc.]</a:t>
            </a:r>
          </a:p>
          <a:p>
            <a:pPr marL="514350" indent="-514350">
              <a:buNone/>
            </a:pPr>
            <a:endParaRPr lang="en-US" altLang="ja-JP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Intuitively,  we can naturally expect this because the logarithmic </a:t>
            </a:r>
          </a:p>
          <a:p>
            <a:pPr marL="514350" indent="-514350"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behavior does not change if we introduce the dynamical </a:t>
            </a:r>
          </a:p>
          <a:p>
            <a:pPr marL="514350" indent="-514350"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exponent z in the 2d theory as                                .</a:t>
            </a:r>
          </a:p>
          <a:p>
            <a:pPr marL="514350" indent="-514350"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en-US" altLang="ja-JP" sz="2800" dirty="0" smtClean="0">
                <a:solidFill>
                  <a:srgbClr val="002060"/>
                </a:solidFill>
              </a:rPr>
              <a:t>Therefore we find the characterization:</a:t>
            </a:r>
          </a:p>
          <a:p>
            <a:pPr marL="514350" indent="-514350">
              <a:buNone/>
            </a:pPr>
            <a:endParaRPr lang="en-US" altLang="ja-JP" sz="2800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ja-JP" altLang="en-US" sz="2800" dirty="0" smtClean="0">
                <a:solidFill>
                  <a:srgbClr val="C00000"/>
                </a:solidFill>
              </a:rPr>
              <a:t>       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∃</a:t>
            </a:r>
            <a:r>
              <a:rPr lang="en-US" altLang="ja-JP" sz="2800" b="1" dirty="0" smtClean="0">
                <a:solidFill>
                  <a:srgbClr val="C00000"/>
                </a:solidFill>
              </a:rPr>
              <a:t>Fermi surface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　⇔　</a:t>
            </a:r>
            <a:r>
              <a:rPr lang="en-US" altLang="ja-JP" sz="2800" b="1" dirty="0" smtClean="0">
                <a:solidFill>
                  <a:srgbClr val="C00000"/>
                </a:solidFill>
              </a:rPr>
              <a:t>Logarithmic behavior of EE</a:t>
            </a:r>
          </a:p>
          <a:p>
            <a:pPr>
              <a:buNone/>
            </a:pPr>
            <a:endParaRPr lang="en-US" altLang="ja-JP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78531" name="Object 3"/>
          <p:cNvGraphicFramePr>
            <a:graphicFrameLocks noChangeAspect="1"/>
          </p:cNvGraphicFramePr>
          <p:nvPr/>
        </p:nvGraphicFramePr>
        <p:xfrm>
          <a:off x="4499992" y="3257076"/>
          <a:ext cx="2135063" cy="531964"/>
        </p:xfrm>
        <a:graphic>
          <a:graphicData uri="http://schemas.openxmlformats.org/presentationml/2006/ole">
            <p:oleObj spid="_x0000_s278531" name="数式" r:id="rId4" imgW="9014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400" dirty="0" smtClean="0"/>
              <a:t>              </a:t>
            </a:r>
            <a:endParaRPr kumimoji="1" lang="ja-JP" altLang="en-US" sz="2400" dirty="0"/>
          </a:p>
        </p:txBody>
      </p:sp>
      <p:graphicFrame>
        <p:nvGraphicFramePr>
          <p:cNvPr id="195589" name="Object 5"/>
          <p:cNvGraphicFramePr>
            <a:graphicFrameLocks noChangeAspect="1"/>
          </p:cNvGraphicFramePr>
          <p:nvPr/>
        </p:nvGraphicFramePr>
        <p:xfrm>
          <a:off x="938038" y="1772816"/>
          <a:ext cx="7018338" cy="1074738"/>
        </p:xfrm>
        <a:graphic>
          <a:graphicData uri="http://schemas.openxmlformats.org/presentationml/2006/ole">
            <p:oleObj spid="_x0000_s211972" name="数式" r:id="rId4" imgW="2692080" imgH="419040" progId="Equation.3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467544" y="333226"/>
            <a:ext cx="820891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To apply the </a:t>
            </a:r>
            <a:r>
              <a:rPr lang="en-US" altLang="ja-JP" sz="2400" dirty="0" err="1" smtClean="0"/>
              <a:t>AdS</a:t>
            </a:r>
            <a:r>
              <a:rPr lang="en-US" altLang="ja-JP" sz="2400" dirty="0" smtClean="0"/>
              <a:t>/CFT,  we will embed the Fermi surface in a CFT.</a:t>
            </a:r>
          </a:p>
          <a:p>
            <a:r>
              <a:rPr kumimoji="1" lang="en-US" altLang="ja-JP" sz="2400" dirty="0" smtClean="0"/>
              <a:t>In this case, the leading divergence still </a:t>
            </a:r>
            <a:r>
              <a:rPr lang="en-US" altLang="ja-JP" sz="2400" dirty="0" smtClean="0"/>
              <a:t>satisfies</a:t>
            </a:r>
            <a:r>
              <a:rPr kumimoji="1" lang="en-US" altLang="ja-JP" sz="2400" dirty="0" smtClean="0"/>
              <a:t> the area law.</a:t>
            </a:r>
          </a:p>
          <a:p>
            <a:r>
              <a:rPr lang="en-US" altLang="ja-JP" sz="2400" b="1" dirty="0" smtClean="0"/>
              <a:t>But the </a:t>
            </a:r>
            <a:r>
              <a:rPr lang="en-US" altLang="ja-JP" sz="2400" b="1" dirty="0" err="1" smtClean="0"/>
              <a:t>subleading</a:t>
            </a:r>
            <a:r>
              <a:rPr lang="en-US" altLang="ja-JP" sz="2400" b="1" dirty="0" smtClean="0"/>
              <a:t> finite term has the logarithmic behavior:</a:t>
            </a:r>
            <a:endParaRPr kumimoji="1" lang="en-US" altLang="ja-JP" sz="2400" b="1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if  we assume                      .  </a:t>
            </a:r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kumimoji="1" lang="en-US" altLang="ja-JP" sz="2400" dirty="0" smtClean="0"/>
              <a:t>          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smtClean="0"/>
              <a:t>                 </a:t>
            </a:r>
            <a:endParaRPr lang="en-US" altLang="ja-JP" sz="2400" dirty="0" smtClean="0"/>
          </a:p>
          <a:p>
            <a:r>
              <a:rPr lang="en-US" altLang="ja-JP" sz="2400" dirty="0" smtClean="0"/>
              <a:t>So,  we will concentrate on the gravity dual whose entanglement entropy has this behavior in our arguments below.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69007" y="3296171"/>
            <a:ext cx="2663825" cy="1368425"/>
          </a:xfrm>
          <a:prstGeom prst="rect">
            <a:avLst/>
          </a:prstGeom>
          <a:solidFill>
            <a:schemeClr val="accent1">
              <a:alpha val="25882"/>
            </a:schemeClr>
          </a:solidFill>
          <a:ln w="25400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077069" y="3296171"/>
            <a:ext cx="647700" cy="1368425"/>
          </a:xfrm>
          <a:prstGeom prst="rect">
            <a:avLst/>
          </a:prstGeom>
          <a:solidFill>
            <a:srgbClr val="006600">
              <a:alpha val="6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6077069" y="4809059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924520" y="3296171"/>
            <a:ext cx="0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211960" y="3728219"/>
          <a:ext cx="716320" cy="504776"/>
        </p:xfrm>
        <a:graphic>
          <a:graphicData uri="http://schemas.openxmlformats.org/presentationml/2006/ole">
            <p:oleObj spid="_x0000_s211975" name="数式" r:id="rId5" imgW="266400" imgH="190440" progId="Equation.3">
              <p:embed/>
            </p:oleObj>
          </a:graphicData>
        </a:graphic>
      </p:graphicFrame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429369" y="3709055"/>
            <a:ext cx="38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990033"/>
                </a:solidFill>
              </a:rPr>
              <a:t>B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221532" y="3709055"/>
            <a:ext cx="393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990033"/>
                </a:solidFill>
              </a:rPr>
              <a:t>A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035919" y="3702705"/>
            <a:ext cx="38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990033"/>
                </a:solidFill>
              </a:rPr>
              <a:t>B</a:t>
            </a:r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6292672" y="4809059"/>
          <a:ext cx="284575" cy="564157"/>
        </p:xfrm>
        <a:graphic>
          <a:graphicData uri="http://schemas.openxmlformats.org/presentationml/2006/ole">
            <p:oleObj spid="_x0000_s211976" name="数式" r:id="rId6" imgW="88560" imgH="177480" progId="Equation.3">
              <p:embed/>
            </p:oleObj>
          </a:graphicData>
        </a:graphic>
      </p:graphicFrame>
      <p:graphicFrame>
        <p:nvGraphicFramePr>
          <p:cNvPr id="211977" name="Object 9"/>
          <p:cNvGraphicFramePr>
            <a:graphicFrameLocks noChangeAspect="1"/>
          </p:cNvGraphicFramePr>
          <p:nvPr/>
        </p:nvGraphicFramePr>
        <p:xfrm>
          <a:off x="2362721" y="3296915"/>
          <a:ext cx="1273175" cy="492125"/>
        </p:xfrm>
        <a:graphic>
          <a:graphicData uri="http://schemas.openxmlformats.org/presentationml/2006/ole">
            <p:oleObj spid="_x0000_s211977" name="数式" r:id="rId7" imgW="6346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71563"/>
            <a:ext cx="8218487" cy="594995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ja-JP" sz="2800" u="sng" dirty="0" smtClean="0">
                <a:solidFill>
                  <a:srgbClr val="002060"/>
                </a:solidFill>
              </a:rPr>
              <a:t>Holographic Entanglement Entropy Formula</a:t>
            </a:r>
            <a:r>
              <a:rPr lang="en-US" altLang="ja-JP" sz="2800" dirty="0" smtClean="0">
                <a:solidFill>
                  <a:srgbClr val="002060"/>
                </a:solidFill>
              </a:rPr>
              <a:t>  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[Ryu-TT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06]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ja-JP" sz="21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>
              <a:solidFill>
                <a:srgbClr val="0066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>
              <a:solidFill>
                <a:srgbClr val="00206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>
              <a:solidFill>
                <a:srgbClr val="00206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>
              <a:solidFill>
                <a:srgbClr val="00206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>
              <a:solidFill>
                <a:srgbClr val="00206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>
              <a:solidFill>
                <a:srgbClr val="00206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>
              <a:solidFill>
                <a:srgbClr val="00206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ja-JP" sz="2600" dirty="0" smtClean="0"/>
              <a:t>         </a:t>
            </a:r>
            <a:r>
              <a:rPr lang="en-US" altLang="ja-JP" sz="2800" dirty="0" smtClean="0"/>
              <a:t>is the minimal area surface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ja-JP" sz="2800" dirty="0" smtClean="0"/>
              <a:t>    (</a:t>
            </a:r>
            <a:r>
              <a:rPr lang="en-US" altLang="ja-JP" sz="2800" dirty="0" err="1" smtClean="0"/>
              <a:t>codim</a:t>
            </a:r>
            <a:r>
              <a:rPr lang="en-US" altLang="ja-JP" sz="2800" dirty="0" smtClean="0"/>
              <a:t>.=2)  such that       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ja-JP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ja-JP" sz="2400" dirty="0" smtClean="0"/>
              <a:t>      </a:t>
            </a:r>
            <a:endParaRPr lang="en-US" altLang="ja-JP" sz="26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homologous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ja-JP" sz="2000" dirty="0" smtClean="0">
                <a:solidFill>
                  <a:srgbClr val="002060"/>
                </a:solidFill>
              </a:rPr>
              <a:t>                                                             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ja-JP" sz="1800" dirty="0" smtClean="0">
                <a:solidFill>
                  <a:srgbClr val="002060"/>
                </a:solidFill>
              </a:rPr>
              <a:t>                  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1458" name="Object 18"/>
          <p:cNvGraphicFramePr>
            <a:graphicFrameLocks noChangeAspect="1"/>
          </p:cNvGraphicFramePr>
          <p:nvPr/>
        </p:nvGraphicFramePr>
        <p:xfrm>
          <a:off x="755576" y="4869160"/>
          <a:ext cx="3328373" cy="576064"/>
        </p:xfrm>
        <a:graphic>
          <a:graphicData uri="http://schemas.openxmlformats.org/presentationml/2006/ole">
            <p:oleObj spid="_x0000_s10242" name="数式" r:id="rId4" imgW="1447560" imgH="215640" progId="Equation.3">
              <p:embed/>
            </p:oleObj>
          </a:graphicData>
        </a:graphic>
      </p:graphicFrame>
      <p:sp>
        <p:nvSpPr>
          <p:cNvPr id="10253" name="Rectangle 19"/>
          <p:cNvSpPr>
            <a:spLocks noChangeArrowheads="1"/>
          </p:cNvSpPr>
          <p:nvPr/>
        </p:nvSpPr>
        <p:spPr bwMode="auto">
          <a:xfrm>
            <a:off x="1115616" y="2287712"/>
            <a:ext cx="3214687" cy="135731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403648" y="2431728"/>
          <a:ext cx="2500313" cy="1166813"/>
        </p:xfrm>
        <a:graphic>
          <a:graphicData uri="http://schemas.openxmlformats.org/presentationml/2006/ole">
            <p:oleObj spid="_x0000_s10244" name="数式" r:id="rId5" imgW="952200" imgH="431640" progId="Equation.3">
              <p:embed/>
            </p:oleObj>
          </a:graphicData>
        </a:graphic>
      </p:graphicFrame>
      <p:sp>
        <p:nvSpPr>
          <p:cNvPr id="10254" name="AutoShape 4"/>
          <p:cNvSpPr>
            <a:spLocks noChangeArrowheads="1"/>
          </p:cNvSpPr>
          <p:nvPr/>
        </p:nvSpPr>
        <p:spPr bwMode="auto">
          <a:xfrm rot="16226246" flipH="1">
            <a:off x="3895681" y="2977002"/>
            <a:ext cx="3370262" cy="839788"/>
          </a:xfrm>
          <a:prstGeom prst="parallelogram">
            <a:avLst>
              <a:gd name="adj" fmla="val 60496"/>
            </a:avLst>
          </a:prstGeom>
          <a:solidFill>
            <a:schemeClr val="hlink">
              <a:alpha val="2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5" name="Line 5"/>
          <p:cNvSpPr>
            <a:spLocks noChangeShapeType="1"/>
          </p:cNvSpPr>
          <p:nvPr/>
        </p:nvSpPr>
        <p:spPr bwMode="auto">
          <a:xfrm>
            <a:off x="5598249" y="4660936"/>
            <a:ext cx="285591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245" name="Object 8"/>
          <p:cNvGraphicFramePr>
            <a:graphicFrameLocks noChangeAspect="1"/>
          </p:cNvGraphicFramePr>
          <p:nvPr/>
        </p:nvGraphicFramePr>
        <p:xfrm>
          <a:off x="6719397" y="3793293"/>
          <a:ext cx="944563" cy="481013"/>
        </p:xfrm>
        <a:graphic>
          <a:graphicData uri="http://schemas.openxmlformats.org/presentationml/2006/ole">
            <p:oleObj spid="_x0000_s10245" name="数式" r:id="rId6" imgW="469800" imgH="228600" progId="Equation.3">
              <p:embed/>
            </p:oleObj>
          </a:graphicData>
        </a:graphic>
      </p:graphicFrame>
      <p:graphicFrame>
        <p:nvGraphicFramePr>
          <p:cNvPr id="10246" name="Object 10"/>
          <p:cNvGraphicFramePr>
            <a:graphicFrameLocks noChangeAspect="1"/>
          </p:cNvGraphicFramePr>
          <p:nvPr/>
        </p:nvGraphicFramePr>
        <p:xfrm>
          <a:off x="8094122" y="4047623"/>
          <a:ext cx="444946" cy="469297"/>
        </p:xfrm>
        <a:graphic>
          <a:graphicData uri="http://schemas.openxmlformats.org/presentationml/2006/ole">
            <p:oleObj spid="_x0000_s10246" name="数式" r:id="rId7" imgW="126720" imgH="126720" progId="Equation.3">
              <p:embed/>
            </p:oleObj>
          </a:graphicData>
        </a:graphic>
      </p:graphicFrame>
      <p:sp>
        <p:nvSpPr>
          <p:cNvPr id="10256" name="Oval 15"/>
          <p:cNvSpPr>
            <a:spLocks noChangeArrowheads="1"/>
          </p:cNvSpPr>
          <p:nvPr/>
        </p:nvSpPr>
        <p:spPr bwMode="auto">
          <a:xfrm>
            <a:off x="5349831" y="2737290"/>
            <a:ext cx="384175" cy="1063625"/>
          </a:xfrm>
          <a:prstGeom prst="ellipse">
            <a:avLst/>
          </a:prstGeom>
          <a:solidFill>
            <a:srgbClr val="006600">
              <a:alpha val="41176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7" name="Arc 16"/>
          <p:cNvSpPr>
            <a:spLocks/>
          </p:cNvSpPr>
          <p:nvPr/>
        </p:nvSpPr>
        <p:spPr bwMode="auto">
          <a:xfrm>
            <a:off x="5570493" y="2737290"/>
            <a:ext cx="1427163" cy="1063625"/>
          </a:xfrm>
          <a:custGeom>
            <a:avLst/>
            <a:gdLst>
              <a:gd name="T0" fmla="*/ 0 w 21600"/>
              <a:gd name="T1" fmla="*/ 0 h 43200"/>
              <a:gd name="T2" fmla="*/ 2147483647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00"/>
                  <a:pt x="11973" y="43159"/>
                  <a:pt x="72" y="43199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00"/>
                  <a:pt x="11973" y="43159"/>
                  <a:pt x="72" y="43199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>
            <a:off x="5349831" y="2737290"/>
            <a:ext cx="384175" cy="3905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>
            <a:off x="5349831" y="2737290"/>
            <a:ext cx="603250" cy="6159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>
            <a:off x="5405393" y="2792852"/>
            <a:ext cx="768350" cy="782638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>
            <a:off x="5514931" y="2848415"/>
            <a:ext cx="877887" cy="8953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5680031" y="2905565"/>
            <a:ext cx="877887" cy="8953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H="1">
            <a:off x="5899106" y="2961127"/>
            <a:ext cx="822325" cy="839788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H="1">
            <a:off x="6227718" y="3072252"/>
            <a:ext cx="658813" cy="671513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H="1">
            <a:off x="6503943" y="3184965"/>
            <a:ext cx="493713" cy="503237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247" name="Object 37"/>
          <p:cNvGraphicFramePr>
            <a:graphicFrameLocks noChangeAspect="1"/>
          </p:cNvGraphicFramePr>
          <p:nvPr/>
        </p:nvGraphicFramePr>
        <p:xfrm>
          <a:off x="5357818" y="3004752"/>
          <a:ext cx="402506" cy="426607"/>
        </p:xfrm>
        <a:graphic>
          <a:graphicData uri="http://schemas.openxmlformats.org/presentationml/2006/ole">
            <p:oleObj spid="_x0000_s10247" name="数式" r:id="rId8" imgW="164880" imgH="164880" progId="Equation.3">
              <p:embed/>
            </p:oleObj>
          </a:graphicData>
        </a:graphic>
      </p:graphicFrame>
      <p:graphicFrame>
        <p:nvGraphicFramePr>
          <p:cNvPr id="10248" name="Object 42"/>
          <p:cNvGraphicFramePr>
            <a:graphicFrameLocks noChangeAspect="1"/>
          </p:cNvGraphicFramePr>
          <p:nvPr/>
        </p:nvGraphicFramePr>
        <p:xfrm>
          <a:off x="6516216" y="2140656"/>
          <a:ext cx="2305050" cy="265112"/>
        </p:xfrm>
        <a:graphic>
          <a:graphicData uri="http://schemas.openxmlformats.org/presentationml/2006/ole">
            <p:oleObj spid="_x0000_s10248" name="数式" r:id="rId9" imgW="1803240" imgH="203040" progId="Equation.3">
              <p:embed/>
            </p:oleObj>
          </a:graphicData>
        </a:graphic>
      </p:graphicFrame>
      <p:sp>
        <p:nvSpPr>
          <p:cNvPr id="31" name="Rectangle 21"/>
          <p:cNvSpPr txBox="1">
            <a:spLocks noChangeArrowheads="1"/>
          </p:cNvSpPr>
          <p:nvPr/>
        </p:nvSpPr>
        <p:spPr bwMode="auto">
          <a:xfrm>
            <a:off x="468313" y="333375"/>
            <a:ext cx="81359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24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ja-JP" sz="24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ja-JP" altLang="en-US" sz="32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③ </a:t>
            </a:r>
            <a:r>
              <a:rPr lang="en-US" altLang="ja-JP" sz="3200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Holographic Entanglement Entropy  </a:t>
            </a:r>
            <a:br>
              <a:rPr lang="en-US" altLang="ja-JP" sz="3200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en-US" altLang="ja-JP" sz="3200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49" name="Object 31"/>
          <p:cNvGraphicFramePr>
            <a:graphicFrameLocks noChangeAspect="1"/>
          </p:cNvGraphicFramePr>
          <p:nvPr/>
        </p:nvGraphicFramePr>
        <p:xfrm>
          <a:off x="5345389" y="3940856"/>
          <a:ext cx="372469" cy="428097"/>
        </p:xfrm>
        <a:graphic>
          <a:graphicData uri="http://schemas.openxmlformats.org/presentationml/2006/ole">
            <p:oleObj spid="_x0000_s10249" name="Equation" r:id="rId10" imgW="152280" imgH="164880" progId="Equation.3">
              <p:embed/>
            </p:oleObj>
          </a:graphicData>
        </a:graphic>
      </p:graphicFrame>
      <p:graphicFrame>
        <p:nvGraphicFramePr>
          <p:cNvPr id="3" name="Object 32"/>
          <p:cNvGraphicFramePr>
            <a:graphicFrameLocks noChangeAspect="1"/>
          </p:cNvGraphicFramePr>
          <p:nvPr/>
        </p:nvGraphicFramePr>
        <p:xfrm>
          <a:off x="611560" y="3862633"/>
          <a:ext cx="432048" cy="502471"/>
        </p:xfrm>
        <a:graphic>
          <a:graphicData uri="http://schemas.openxmlformats.org/presentationml/2006/ole">
            <p:oleObj spid="_x0000_s10250" name="数式" r:id="rId11" imgW="190440" imgH="215640" progId="Equation.3">
              <p:embed/>
            </p:oleObj>
          </a:graphicData>
        </a:graphic>
      </p:graphicFrame>
      <p:graphicFrame>
        <p:nvGraphicFramePr>
          <p:cNvPr id="10251" name="Object 33"/>
          <p:cNvGraphicFramePr>
            <a:graphicFrameLocks noChangeAspect="1"/>
          </p:cNvGraphicFramePr>
          <p:nvPr/>
        </p:nvGraphicFramePr>
        <p:xfrm>
          <a:off x="5214893" y="2161027"/>
          <a:ext cx="792163" cy="414338"/>
        </p:xfrm>
        <a:graphic>
          <a:graphicData uri="http://schemas.openxmlformats.org/presentationml/2006/ole">
            <p:oleObj spid="_x0000_s10251" name="Equation" r:id="rId12" imgW="457200" imgH="228600" progId="Equation.3">
              <p:embed/>
            </p:oleObj>
          </a:graphicData>
        </a:graphic>
      </p:graphicFrame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4608513" y="5637213"/>
          <a:ext cx="4432300" cy="887412"/>
        </p:xfrm>
        <a:graphic>
          <a:graphicData uri="http://schemas.openxmlformats.org/presentationml/2006/ole">
            <p:oleObj spid="_x0000_s10252" name="数式" r:id="rId13" imgW="2323800" imgH="469800" progId="Equation.3">
              <p:embed/>
            </p:oleObj>
          </a:graphicData>
        </a:graphic>
      </p:graphicFrame>
      <p:graphicFrame>
        <p:nvGraphicFramePr>
          <p:cNvPr id="2" name="Object 32"/>
          <p:cNvGraphicFramePr>
            <a:graphicFrameLocks noChangeAspect="1"/>
          </p:cNvGraphicFramePr>
          <p:nvPr/>
        </p:nvGraphicFramePr>
        <p:xfrm>
          <a:off x="5491163" y="4689475"/>
          <a:ext cx="3494087" cy="971550"/>
        </p:xfrm>
        <a:graphic>
          <a:graphicData uri="http://schemas.openxmlformats.org/presentationml/2006/ole">
            <p:oleObj spid="_x0000_s10253" name="数式" r:id="rId14" imgW="125712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3788" cy="6597352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In spite of a heuristic argument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Fursaev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, 06] </a:t>
            </a:r>
            <a:r>
              <a:rPr lang="en-US" altLang="ja-JP" sz="2400" dirty="0" smtClean="0">
                <a:solidFill>
                  <a:srgbClr val="002060"/>
                </a:solidFill>
              </a:rPr>
              <a:t>, there has been no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   complete proof.  But, so many evidences and no counter examples.</a:t>
            </a: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ja-JP" sz="2400" dirty="0" smtClean="0"/>
              <a:t>[A Partial List of Evidences]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 Area law follows straightforwardly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[Ryu-TT 06]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 Agreements with analytical 2d CFT results for AdS3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[Ryu-TT 06]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prstClr val="black"/>
                </a:solidFill>
              </a:rPr>
              <a:t>Holographic proof of strong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subadditivity</a:t>
            </a:r>
            <a:r>
              <a:rPr lang="ja-JP" altLang="en-US" sz="2400" dirty="0" smtClean="0">
                <a:solidFill>
                  <a:prstClr val="black"/>
                </a:solidFill>
              </a:rPr>
              <a:t>　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[Headrick-TT 07]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 Consistency of 2d CFT results for disconnected subsystems               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     [Calabrese-Cardy-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Tonni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09]   </a:t>
            </a:r>
            <a:r>
              <a:rPr lang="en-US" altLang="ja-JP" sz="2400" dirty="0" smtClean="0"/>
              <a:t>with our holographic formula 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[Headrick 10] </a:t>
            </a:r>
            <a:r>
              <a:rPr lang="en-US" altLang="ja-JP" sz="2400" dirty="0" smtClean="0"/>
              <a:t>                                          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 Agreement on the coefficient of log term in 4d CFT 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(~</a:t>
            </a:r>
            <a:r>
              <a:rPr lang="en-US" altLang="ja-JP" sz="2400" dirty="0" err="1" smtClean="0"/>
              <a:t>a+c</a:t>
            </a:r>
            <a:r>
              <a:rPr lang="en-US" altLang="ja-JP" sz="2400" dirty="0" smtClean="0"/>
              <a:t>)</a:t>
            </a:r>
          </a:p>
          <a:p>
            <a:pPr>
              <a:buNone/>
            </a:pPr>
            <a:r>
              <a:rPr lang="en-US" altLang="ja-JP" sz="2400" dirty="0" smtClean="0"/>
              <a:t>    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[Ryu-TT 06, 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Solodukhin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08,10, </a:t>
            </a:r>
            <a:r>
              <a:rPr lang="de-DE" altLang="ja-JP" sz="2000" dirty="0" smtClean="0">
                <a:solidFill>
                  <a:schemeClr val="accent6">
                    <a:lumMod val="50000"/>
                  </a:schemeClr>
                </a:solidFill>
              </a:rPr>
              <a:t> Lohmayer-Neuberger-Schwimmer-Theisen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09,  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      Dowker 10, 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Casini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-Huerta, 10,  Myers-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Sinha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10] 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 A direct  proof  when A = round ball  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Casini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Hueta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-Myers 11] 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Holographic proof of </a:t>
            </a:r>
            <a:r>
              <a:rPr lang="en-US" altLang="ja-JP" sz="2400" dirty="0" err="1" smtClean="0"/>
              <a:t>Cadney</a:t>
            </a:r>
            <a:r>
              <a:rPr lang="en-US" altLang="ja-JP" sz="2400" dirty="0" smtClean="0"/>
              <a:t>-Linden-Winter inequality </a:t>
            </a:r>
            <a:endParaRPr lang="ja-JP" altLang="en-US" sz="2400" dirty="0" smtClean="0"/>
          </a:p>
          <a:p>
            <a:pPr>
              <a:buNone/>
            </a:pPr>
            <a:r>
              <a:rPr lang="en-US" altLang="ja-JP" sz="2400" dirty="0" smtClean="0"/>
              <a:t>     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[Hayden-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Headrick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-Maloney 11]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>
              <a:solidFill>
                <a:srgbClr val="990033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990033"/>
              </a:solidFill>
            </a:endParaRPr>
          </a:p>
          <a:p>
            <a:pPr>
              <a:buFontTx/>
              <a:buNone/>
            </a:pPr>
            <a:endParaRPr lang="en-US" altLang="ja-JP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548680"/>
            <a:ext cx="8820472" cy="5761038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US" altLang="ja-JP" u="sng" dirty="0" smtClean="0"/>
              <a:t>Contents</a:t>
            </a:r>
          </a:p>
          <a:p>
            <a:pPr algn="ctr">
              <a:buFontTx/>
              <a:buNone/>
              <a:defRPr/>
            </a:pPr>
            <a:endParaRPr lang="en-US" altLang="ja-JP" sz="2800" u="sng" dirty="0" smtClean="0"/>
          </a:p>
          <a:p>
            <a:pPr>
              <a:buFontTx/>
              <a:buNone/>
              <a:defRPr/>
            </a:pPr>
            <a:endParaRPr lang="en-US" altLang="ja-JP" sz="2800" dirty="0" smtClean="0"/>
          </a:p>
          <a:p>
            <a:pPr>
              <a:buFontTx/>
              <a:buNone/>
              <a:defRPr/>
            </a:pPr>
            <a:r>
              <a:rPr lang="ja-JP" altLang="en-US" sz="2800" dirty="0" smtClean="0"/>
              <a:t>①　</a:t>
            </a:r>
            <a:r>
              <a:rPr lang="en-US" altLang="ja-JP" sz="2800" dirty="0" smtClean="0"/>
              <a:t>Introduction  </a:t>
            </a:r>
          </a:p>
          <a:p>
            <a:pPr>
              <a:buFontTx/>
              <a:buNone/>
              <a:defRPr/>
            </a:pPr>
            <a:r>
              <a:rPr lang="ja-JP" altLang="en-US" sz="2800" dirty="0" smtClean="0"/>
              <a:t>②　</a:t>
            </a:r>
            <a:r>
              <a:rPr lang="en-US" altLang="ja-JP" sz="2800" dirty="0" smtClean="0"/>
              <a:t>Entanglement Entropy and Fermi surfaces</a:t>
            </a:r>
          </a:p>
          <a:p>
            <a:pPr marL="514350" indent="-514350">
              <a:buNone/>
              <a:defRPr/>
            </a:pPr>
            <a:r>
              <a:rPr lang="ja-JP" altLang="en-US" sz="2800" dirty="0" smtClean="0"/>
              <a:t>③   </a:t>
            </a:r>
            <a:r>
              <a:rPr lang="en-US" altLang="ja-JP" sz="2800" dirty="0" smtClean="0"/>
              <a:t>Holographic Entanglement Entropy (HEE)</a:t>
            </a:r>
          </a:p>
          <a:p>
            <a:pPr marL="514350" indent="-514350">
              <a:buNone/>
              <a:defRPr/>
            </a:pPr>
            <a:r>
              <a:rPr lang="ja-JP" altLang="en-US" sz="2800" dirty="0" smtClean="0"/>
              <a:t>④   </a:t>
            </a:r>
            <a:r>
              <a:rPr lang="en-US" altLang="ja-JP" sz="2800" dirty="0" smtClean="0"/>
              <a:t>Fermi Surfaces and HEE </a:t>
            </a:r>
            <a:endParaRPr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  <a:defRPr/>
            </a:pPr>
            <a:r>
              <a:rPr lang="ja-JP" altLang="en-US" sz="2800" dirty="0" smtClean="0"/>
              <a:t>⑤　</a:t>
            </a:r>
            <a:r>
              <a:rPr lang="en-US" altLang="ja-JP" sz="2800" dirty="0" smtClean="0"/>
              <a:t>Emergent Metric via Quantum Entanglement</a:t>
            </a:r>
          </a:p>
          <a:p>
            <a:pPr marL="514350" indent="-514350">
              <a:buNone/>
              <a:defRPr/>
            </a:pPr>
            <a:r>
              <a:rPr lang="ja-JP" altLang="en-US" sz="2800" dirty="0" smtClean="0"/>
              <a:t>⑥   </a:t>
            </a:r>
            <a:r>
              <a:rPr lang="en-US" altLang="ja-JP" sz="2800" dirty="0" smtClean="0"/>
              <a:t>Conclusions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600" dirty="0" smtClean="0"/>
              <a:t>④ </a:t>
            </a:r>
            <a:r>
              <a:rPr lang="en-US" altLang="ja-JP" sz="3600" dirty="0" smtClean="0"/>
              <a:t>Fermi Surfaces and HEE  </a:t>
            </a:r>
            <a:r>
              <a:rPr lang="en-US" altLang="ja-JP" sz="2200" dirty="0" smtClean="0">
                <a:solidFill>
                  <a:schemeClr val="accent6">
                    <a:lumMod val="50000"/>
                  </a:schemeClr>
                </a:solidFill>
              </a:rPr>
              <a:t>[Ogawa-</a:t>
            </a:r>
            <a:r>
              <a:rPr lang="en-US" altLang="ja-JP" sz="2200" dirty="0" err="1" smtClean="0">
                <a:solidFill>
                  <a:schemeClr val="accent6">
                    <a:lumMod val="50000"/>
                  </a:schemeClr>
                </a:solidFill>
              </a:rPr>
              <a:t>Ugajin</a:t>
            </a:r>
            <a:r>
              <a:rPr lang="en-US" altLang="ja-JP" sz="2200" dirty="0" smtClean="0">
                <a:solidFill>
                  <a:schemeClr val="accent6">
                    <a:lumMod val="50000"/>
                  </a:schemeClr>
                </a:solidFill>
              </a:rPr>
              <a:t>-TT 11]  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400" dirty="0" smtClean="0"/>
              <a:t>(4-1)  </a:t>
            </a:r>
            <a:r>
              <a:rPr lang="en-US" altLang="ja-JP" sz="2400" dirty="0" smtClean="0"/>
              <a:t>Setup of gravity dual</a:t>
            </a:r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For simplicity, we consider a general gravity dual of 2+1 dim. </a:t>
            </a:r>
          </a:p>
          <a:p>
            <a:pPr>
              <a:buNone/>
            </a:pPr>
            <a:r>
              <a:rPr lang="en-US" altLang="ja-JP" sz="2400" dirty="0" smtClean="0"/>
              <a:t>systems.  The general metric can be written as follows  (up to diff.)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where f(z) and g(z) are arbitrary functions.</a:t>
            </a:r>
          </a:p>
          <a:p>
            <a:pPr>
              <a:buNone/>
            </a:pPr>
            <a:r>
              <a:rPr lang="en-US" altLang="ja-JP" sz="2400" dirty="0" smtClean="0"/>
              <a:t>We impose that it is asymptotically AdS4 i.e.</a:t>
            </a:r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kumimoji="1" lang="ja-JP" altLang="en-US" sz="2400" dirty="0"/>
          </a:p>
        </p:txBody>
      </p:sp>
      <p:graphicFrame>
        <p:nvGraphicFramePr>
          <p:cNvPr id="180226" name="Object 2"/>
          <p:cNvGraphicFramePr>
            <a:graphicFrameLocks noChangeAspect="1"/>
          </p:cNvGraphicFramePr>
          <p:nvPr/>
        </p:nvGraphicFramePr>
        <p:xfrm>
          <a:off x="1420813" y="3068638"/>
          <a:ext cx="5570537" cy="955675"/>
        </p:xfrm>
        <a:graphic>
          <a:graphicData uri="http://schemas.openxmlformats.org/presentationml/2006/ole">
            <p:oleObj spid="_x0000_s180226" name="数式" r:id="rId4" imgW="2755800" imgH="419040" progId="Equation.3">
              <p:embed/>
            </p:oleObj>
          </a:graphicData>
        </a:graphic>
      </p:graphicFrame>
      <p:graphicFrame>
        <p:nvGraphicFramePr>
          <p:cNvPr id="180227" name="Object 3"/>
          <p:cNvGraphicFramePr>
            <a:graphicFrameLocks noChangeAspect="1"/>
          </p:cNvGraphicFramePr>
          <p:nvPr/>
        </p:nvGraphicFramePr>
        <p:xfrm>
          <a:off x="1268759" y="5373216"/>
          <a:ext cx="5751513" cy="461962"/>
        </p:xfrm>
        <a:graphic>
          <a:graphicData uri="http://schemas.openxmlformats.org/presentationml/2006/ole">
            <p:oleObj spid="_x0000_s180227" name="数式" r:id="rId5" imgW="28447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400" dirty="0" smtClean="0"/>
              <a:t>(4-2)  Holographic EE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kumimoji="1" lang="en-US" altLang="ja-JP" sz="2400" dirty="0" smtClean="0"/>
              <a:t>Now we would like to calculate the HEE for this gravity dual.</a:t>
            </a:r>
          </a:p>
          <a:p>
            <a:pPr>
              <a:buNone/>
            </a:pPr>
            <a:r>
              <a:rPr lang="en-US" altLang="ja-JP" sz="2400" dirty="0" smtClean="0"/>
              <a:t>We choose the subsystem as the strip width l as before </a:t>
            </a:r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the minimal surface condition reads</a:t>
            </a:r>
            <a:r>
              <a:rPr kumimoji="1" lang="en-US" altLang="ja-JP" sz="2400" dirty="0" smtClean="0"/>
              <a:t>  </a:t>
            </a:r>
            <a:endParaRPr kumimoji="1" lang="ja-JP" altLang="en-US" sz="2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11217" y="2720107"/>
            <a:ext cx="2663825" cy="1368425"/>
          </a:xfrm>
          <a:prstGeom prst="rect">
            <a:avLst/>
          </a:prstGeom>
          <a:solidFill>
            <a:schemeClr val="accent1">
              <a:alpha val="25882"/>
            </a:schemeClr>
          </a:solidFill>
          <a:ln w="25400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19279" y="2720107"/>
            <a:ext cx="647700" cy="1368425"/>
          </a:xfrm>
          <a:prstGeom prst="rect">
            <a:avLst/>
          </a:prstGeom>
          <a:solidFill>
            <a:srgbClr val="006600">
              <a:alpha val="6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819279" y="4232995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5666730" y="2720107"/>
            <a:ext cx="0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5292080" y="3146053"/>
          <a:ext cx="374650" cy="438150"/>
        </p:xfrm>
        <a:graphic>
          <a:graphicData uri="http://schemas.openxmlformats.org/presentationml/2006/ole">
            <p:oleObj spid="_x0000_s279554" name="数式" r:id="rId4" imgW="139680" imgH="164880" progId="Equation.3">
              <p:embed/>
            </p:oleObj>
          </a:graphicData>
        </a:graphic>
      </p:graphicFrame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171579" y="3177555"/>
            <a:ext cx="38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990033"/>
                </a:solidFill>
              </a:rPr>
              <a:t>B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963742" y="3177555"/>
            <a:ext cx="393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990033"/>
                </a:solidFill>
              </a:rPr>
              <a:t>A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778129" y="3171205"/>
            <a:ext cx="38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990033"/>
                </a:solidFill>
              </a:rPr>
              <a:t>B</a:t>
            </a:r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7034882" y="3728939"/>
          <a:ext cx="284575" cy="564157"/>
        </p:xfrm>
        <a:graphic>
          <a:graphicData uri="http://schemas.openxmlformats.org/presentationml/2006/ole">
            <p:oleObj spid="_x0000_s279555" name="数式" r:id="rId5" imgW="88560" imgH="177480" progId="Equation.3">
              <p:embed/>
            </p:oleObj>
          </a:graphicData>
        </a:graphic>
      </p:graphicFrame>
      <p:cxnSp>
        <p:nvCxnSpPr>
          <p:cNvPr id="14" name="直線矢印コネクタ 13"/>
          <p:cNvCxnSpPr/>
          <p:nvPr/>
        </p:nvCxnSpPr>
        <p:spPr>
          <a:xfrm>
            <a:off x="5796136" y="5661248"/>
            <a:ext cx="26642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8691066" y="2792115"/>
            <a:ext cx="0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7468" name="Object 4"/>
          <p:cNvGraphicFramePr>
            <a:graphicFrameLocks noChangeAspect="1"/>
          </p:cNvGraphicFramePr>
          <p:nvPr/>
        </p:nvGraphicFramePr>
        <p:xfrm>
          <a:off x="8475042" y="2216051"/>
          <a:ext cx="446088" cy="522288"/>
        </p:xfrm>
        <a:graphic>
          <a:graphicData uri="http://schemas.openxmlformats.org/presentationml/2006/ole">
            <p:oleObj spid="_x0000_s279556" name="数式" r:id="rId6" imgW="139680" imgH="164880" progId="Equation.3">
              <p:embed/>
            </p:oleObj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7538938" y="2216051"/>
          <a:ext cx="404812" cy="442912"/>
        </p:xfrm>
        <a:graphic>
          <a:graphicData uri="http://schemas.openxmlformats.org/presentationml/2006/ole">
            <p:oleObj spid="_x0000_s279557" name="数式" r:id="rId7" imgW="126720" imgH="139680" progId="Equation.3">
              <p:embed/>
            </p:oleObj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611560" y="2573688"/>
          <a:ext cx="4292005" cy="802592"/>
        </p:xfrm>
        <a:graphic>
          <a:graphicData uri="http://schemas.openxmlformats.org/presentationml/2006/ole">
            <p:oleObj spid="_x0000_s279558" name="数式" r:id="rId8" imgW="2286000" imgH="431640" progId="Equation.3">
              <p:embed/>
            </p:oleObj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467544" y="3501008"/>
          <a:ext cx="4460875" cy="804863"/>
        </p:xfrm>
        <a:graphic>
          <a:graphicData uri="http://schemas.openxmlformats.org/presentationml/2006/ole">
            <p:oleObj spid="_x0000_s279559" name="数式" r:id="rId9" imgW="2158920" imgH="393480" progId="Equation.3">
              <p:embed/>
            </p:oleObj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/>
        </p:nvGraphicFramePr>
        <p:xfrm>
          <a:off x="8460432" y="5373216"/>
          <a:ext cx="404813" cy="401637"/>
        </p:xfrm>
        <a:graphic>
          <a:graphicData uri="http://schemas.openxmlformats.org/presentationml/2006/ole">
            <p:oleObj spid="_x0000_s279560" name="数式" r:id="rId10" imgW="126720" imgH="126720" progId="Equation.3">
              <p:embed/>
            </p:oleObj>
          </a:graphicData>
        </a:graphic>
      </p:graphicFrame>
      <p:cxnSp>
        <p:nvCxnSpPr>
          <p:cNvPr id="33" name="直線矢印コネクタ 32"/>
          <p:cNvCxnSpPr/>
          <p:nvPr/>
        </p:nvCxnSpPr>
        <p:spPr>
          <a:xfrm>
            <a:off x="5940152" y="2420888"/>
            <a:ext cx="1520552" cy="83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5796136" y="4725144"/>
            <a:ext cx="0" cy="18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5"/>
          <p:cNvSpPr txBox="1">
            <a:spLocks noChangeArrowheads="1"/>
          </p:cNvSpPr>
          <p:nvPr/>
        </p:nvSpPr>
        <p:spPr bwMode="auto">
          <a:xfrm rot="16200000">
            <a:off x="4486637" y="5367408"/>
            <a:ext cx="1375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err="1" smtClean="0">
                <a:solidFill>
                  <a:srgbClr val="990033"/>
                </a:solidFill>
              </a:rPr>
              <a:t>AdS</a:t>
            </a:r>
            <a:r>
              <a:rPr lang="en-US" altLang="ja-JP" sz="2800" dirty="0" smtClean="0">
                <a:solidFill>
                  <a:srgbClr val="990033"/>
                </a:solidFill>
              </a:rPr>
              <a:t> </a:t>
            </a:r>
            <a:r>
              <a:rPr lang="en-US" altLang="ja-JP" sz="2800" dirty="0" err="1" smtClean="0">
                <a:solidFill>
                  <a:srgbClr val="990033"/>
                </a:solidFill>
              </a:rPr>
              <a:t>Bdy</a:t>
            </a:r>
            <a:endParaRPr lang="en-US" altLang="ja-JP" sz="2800" dirty="0">
              <a:solidFill>
                <a:srgbClr val="990033"/>
              </a:solidFill>
            </a:endParaRPr>
          </a:p>
        </p:txBody>
      </p:sp>
      <p:sp>
        <p:nvSpPr>
          <p:cNvPr id="40" name="フリーフォーム 39"/>
          <p:cNvSpPr/>
          <p:nvPr/>
        </p:nvSpPr>
        <p:spPr>
          <a:xfrm>
            <a:off x="5785945" y="5092262"/>
            <a:ext cx="1576552" cy="1040524"/>
          </a:xfrm>
          <a:custGeom>
            <a:avLst/>
            <a:gdLst>
              <a:gd name="connsiteX0" fmla="*/ 0 w 1576552"/>
              <a:gd name="connsiteY0" fmla="*/ 0 h 1040524"/>
              <a:gd name="connsiteX1" fmla="*/ 1576552 w 1576552"/>
              <a:gd name="connsiteY1" fmla="*/ 567559 h 1040524"/>
              <a:gd name="connsiteX2" fmla="*/ 0 w 1576552"/>
              <a:gd name="connsiteY2" fmla="*/ 1040524 h 10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6552" h="1040524">
                <a:moveTo>
                  <a:pt x="0" y="0"/>
                </a:moveTo>
                <a:cubicBezTo>
                  <a:pt x="788276" y="197069"/>
                  <a:pt x="1576552" y="394138"/>
                  <a:pt x="1576552" y="567559"/>
                </a:cubicBezTo>
                <a:cubicBezTo>
                  <a:pt x="1576552" y="740980"/>
                  <a:pt x="0" y="1040524"/>
                  <a:pt x="0" y="1040524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2" name="Object 9"/>
          <p:cNvGraphicFramePr>
            <a:graphicFrameLocks noChangeAspect="1"/>
          </p:cNvGraphicFramePr>
          <p:nvPr/>
        </p:nvGraphicFramePr>
        <p:xfrm>
          <a:off x="6804248" y="4640096"/>
          <a:ext cx="648072" cy="733120"/>
        </p:xfrm>
        <a:graphic>
          <a:graphicData uri="http://schemas.openxmlformats.org/presentationml/2006/ole">
            <p:oleObj spid="_x0000_s279561" name="数式" r:id="rId11" imgW="190440" imgH="215640" progId="Equation.3">
              <p:embed/>
            </p:oleObj>
          </a:graphicData>
        </a:graphic>
      </p:graphicFrame>
      <p:graphicFrame>
        <p:nvGraphicFramePr>
          <p:cNvPr id="41" name="Object 10"/>
          <p:cNvGraphicFramePr>
            <a:graphicFrameLocks noChangeAspect="1"/>
          </p:cNvGraphicFramePr>
          <p:nvPr/>
        </p:nvGraphicFramePr>
        <p:xfrm>
          <a:off x="5580112" y="4354239"/>
          <a:ext cx="404812" cy="442913"/>
        </p:xfrm>
        <a:graphic>
          <a:graphicData uri="http://schemas.openxmlformats.org/presentationml/2006/ole">
            <p:oleObj spid="_x0000_s279562" name="数式" r:id="rId12" imgW="126720" imgH="139680" progId="Equation.3">
              <p:embed/>
            </p:oleObj>
          </a:graphicData>
        </a:graphic>
      </p:graphicFrame>
      <p:graphicFrame>
        <p:nvGraphicFramePr>
          <p:cNvPr id="42" name="Object 11"/>
          <p:cNvGraphicFramePr>
            <a:graphicFrameLocks noChangeAspect="1"/>
          </p:cNvGraphicFramePr>
          <p:nvPr/>
        </p:nvGraphicFramePr>
        <p:xfrm>
          <a:off x="5436096" y="5877272"/>
          <a:ext cx="352895" cy="513024"/>
        </p:xfrm>
        <a:graphic>
          <a:graphicData uri="http://schemas.openxmlformats.org/presentationml/2006/ole">
            <p:oleObj spid="_x0000_s279563" name="数式" r:id="rId13" imgW="266400" imgH="393480" progId="Equation.3">
              <p:embed/>
            </p:oleObj>
          </a:graphicData>
        </a:graphic>
      </p:graphicFrame>
      <p:graphicFrame>
        <p:nvGraphicFramePr>
          <p:cNvPr id="43" name="Object 12"/>
          <p:cNvGraphicFramePr>
            <a:graphicFrameLocks noChangeAspect="1"/>
          </p:cNvGraphicFramePr>
          <p:nvPr/>
        </p:nvGraphicFramePr>
        <p:xfrm>
          <a:off x="5508104" y="4869160"/>
          <a:ext cx="216024" cy="548788"/>
        </p:xfrm>
        <a:graphic>
          <a:graphicData uri="http://schemas.openxmlformats.org/presentationml/2006/ole">
            <p:oleObj spid="_x0000_s279564" name="数式" r:id="rId14" imgW="152280" imgH="393480" progId="Equation.3">
              <p:embed/>
            </p:oleObj>
          </a:graphicData>
        </a:graphic>
      </p:graphicFrame>
      <p:graphicFrame>
        <p:nvGraphicFramePr>
          <p:cNvPr id="44" name="Object 13"/>
          <p:cNvGraphicFramePr>
            <a:graphicFrameLocks noChangeAspect="1"/>
          </p:cNvGraphicFramePr>
          <p:nvPr/>
        </p:nvGraphicFramePr>
        <p:xfrm>
          <a:off x="7164288" y="5589240"/>
          <a:ext cx="525462" cy="682625"/>
        </p:xfrm>
        <a:graphic>
          <a:graphicData uri="http://schemas.openxmlformats.org/presentationml/2006/ole">
            <p:oleObj spid="_x0000_s279565" name="数式" r:id="rId15" imgW="164880" imgH="215640" progId="Equation.3">
              <p:embed/>
            </p:oleObj>
          </a:graphicData>
        </a:graphic>
      </p:graphicFrame>
      <p:graphicFrame>
        <p:nvGraphicFramePr>
          <p:cNvPr id="45" name="Object 14"/>
          <p:cNvGraphicFramePr>
            <a:graphicFrameLocks noChangeAspect="1"/>
          </p:cNvGraphicFramePr>
          <p:nvPr/>
        </p:nvGraphicFramePr>
        <p:xfrm>
          <a:off x="899592" y="5085184"/>
          <a:ext cx="2990850" cy="985838"/>
        </p:xfrm>
        <a:graphic>
          <a:graphicData uri="http://schemas.openxmlformats.org/presentationml/2006/ole">
            <p:oleObj spid="_x0000_s279566" name="数式" r:id="rId16" imgW="14475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400" dirty="0" smtClean="0"/>
              <a:t>In </a:t>
            </a:r>
            <a:r>
              <a:rPr lang="en-US" altLang="ja-JP" sz="2400" dirty="0" smtClean="0"/>
              <a:t>the end</a:t>
            </a:r>
            <a:r>
              <a:rPr kumimoji="1" lang="en-US" altLang="ja-JP" sz="2400" dirty="0" smtClean="0"/>
              <a:t>, we obtain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w</a:t>
            </a:r>
            <a:r>
              <a:rPr kumimoji="1" lang="en-US" altLang="ja-JP" sz="2400" dirty="0" smtClean="0"/>
              <a:t>hen the size of subsystem A is large                .</a:t>
            </a:r>
            <a:r>
              <a:rPr lang="en-US" altLang="ja-JP" sz="2400" dirty="0" smtClean="0"/>
              <a:t>  </a:t>
            </a:r>
          </a:p>
          <a:p>
            <a:pPr>
              <a:buNone/>
            </a:pPr>
            <a:r>
              <a:rPr lang="en-US" altLang="ja-JP" sz="2400" dirty="0" smtClean="0"/>
              <a:t>In this case, the minimal surface extends to the IR region deeply.</a:t>
            </a:r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r>
              <a:rPr lang="ja-JP" altLang="en-US" sz="2400" b="1" dirty="0" smtClean="0">
                <a:solidFill>
                  <a:srgbClr val="C00000"/>
                </a:solidFill>
              </a:rPr>
              <a:t>⇒　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The logarithmic behavior of EE is realized just when n=1.</a:t>
            </a:r>
          </a:p>
          <a:p>
            <a:pPr>
              <a:buNone/>
            </a:pPr>
            <a:endParaRPr lang="en-US" altLang="ja-JP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ja-JP" sz="2400" dirty="0" smtClean="0">
                <a:solidFill>
                  <a:srgbClr val="C00000"/>
                </a:solidFill>
              </a:rPr>
              <a:t>We identify           as a characteristic scale of the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 </a:t>
            </a:r>
            <a:r>
              <a:rPr lang="en-US" altLang="ja-JP" sz="2400" dirty="0" smtClean="0">
                <a:solidFill>
                  <a:srgbClr val="C00000"/>
                </a:solidFill>
              </a:rPr>
              <a:t>Fe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rmi energy.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Note: f(z) does not affect the HEE and is still arbitrary.</a:t>
            </a:r>
          </a:p>
          <a:p>
            <a:pPr>
              <a:buNone/>
            </a:pPr>
            <a:endParaRPr kumimoji="1" lang="en-US" altLang="ja-JP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kumimoji="1" lang="ja-JP" altLang="en-US" sz="2400" dirty="0"/>
          </a:p>
        </p:txBody>
      </p:sp>
      <p:graphicFrame>
        <p:nvGraphicFramePr>
          <p:cNvPr id="281602" name="Object 2"/>
          <p:cNvGraphicFramePr>
            <a:graphicFrameLocks noChangeAspect="1"/>
          </p:cNvGraphicFramePr>
          <p:nvPr/>
        </p:nvGraphicFramePr>
        <p:xfrm>
          <a:off x="1691680" y="718270"/>
          <a:ext cx="4303713" cy="1198562"/>
        </p:xfrm>
        <a:graphic>
          <a:graphicData uri="http://schemas.openxmlformats.org/presentationml/2006/ole">
            <p:oleObj spid="_x0000_s281602" name="数式" r:id="rId4" imgW="2336760" imgH="571320" progId="Equation.3">
              <p:embed/>
            </p:oleObj>
          </a:graphicData>
        </a:graphic>
      </p:graphicFrame>
      <p:graphicFrame>
        <p:nvGraphicFramePr>
          <p:cNvPr id="281603" name="Object 3"/>
          <p:cNvGraphicFramePr>
            <a:graphicFrameLocks noChangeAspect="1"/>
          </p:cNvGraphicFramePr>
          <p:nvPr/>
        </p:nvGraphicFramePr>
        <p:xfrm>
          <a:off x="5220072" y="2132856"/>
          <a:ext cx="966788" cy="492125"/>
        </p:xfrm>
        <a:graphic>
          <a:graphicData uri="http://schemas.openxmlformats.org/presentationml/2006/ole">
            <p:oleObj spid="_x0000_s281603" name="数式" r:id="rId5" imgW="482400" imgH="215640" progId="Equation.3">
              <p:embed/>
            </p:oleObj>
          </a:graphicData>
        </a:graphic>
      </p:graphicFrame>
      <p:graphicFrame>
        <p:nvGraphicFramePr>
          <p:cNvPr id="147468" name="Object 10"/>
          <p:cNvGraphicFramePr>
            <a:graphicFrameLocks noChangeAspect="1"/>
          </p:cNvGraphicFramePr>
          <p:nvPr/>
        </p:nvGraphicFramePr>
        <p:xfrm>
          <a:off x="2051720" y="5085184"/>
          <a:ext cx="606425" cy="682625"/>
        </p:xfrm>
        <a:graphic>
          <a:graphicData uri="http://schemas.openxmlformats.org/presentationml/2006/ole">
            <p:oleObj spid="_x0000_s281610" name="数式" r:id="rId6" imgW="190440" imgH="215640" progId="Equation.3">
              <p:embed/>
            </p:oleObj>
          </a:graphicData>
        </a:graphic>
      </p:graphicFrame>
      <p:graphicFrame>
        <p:nvGraphicFramePr>
          <p:cNvPr id="281611" name="Object 11"/>
          <p:cNvGraphicFramePr>
            <a:graphicFrameLocks noChangeAspect="1"/>
          </p:cNvGraphicFramePr>
          <p:nvPr/>
        </p:nvGraphicFramePr>
        <p:xfrm>
          <a:off x="827484" y="3933056"/>
          <a:ext cx="7200900" cy="1158875"/>
        </p:xfrm>
        <a:graphic>
          <a:graphicData uri="http://schemas.openxmlformats.org/presentationml/2006/ole">
            <p:oleObj spid="_x0000_s281611" name="数式" r:id="rId7" imgW="323820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400" dirty="0" smtClean="0"/>
              <a:t>(4-3) Null Energy Condition</a:t>
            </a:r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To have a sensible holographic dual, a necessary condition is </a:t>
            </a:r>
          </a:p>
          <a:p>
            <a:pPr>
              <a:buNone/>
            </a:pPr>
            <a:r>
              <a:rPr lang="en-US" altLang="ja-JP" sz="2400" dirty="0" smtClean="0"/>
              <a:t>k</a:t>
            </a:r>
            <a:r>
              <a:rPr kumimoji="1" lang="en-US" altLang="ja-JP" sz="2400" dirty="0" smtClean="0"/>
              <a:t>nown as the null energy condition: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kumimoji="1" lang="en-US" altLang="ja-JP" sz="2400" dirty="0" smtClean="0"/>
              <a:t>In the IR region, the null energy condition argues</a:t>
            </a:r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</p:txBody>
      </p:sp>
      <p:graphicFrame>
        <p:nvGraphicFramePr>
          <p:cNvPr id="197634" name="Object 2"/>
          <p:cNvGraphicFramePr>
            <a:graphicFrameLocks noChangeAspect="1"/>
          </p:cNvGraphicFramePr>
          <p:nvPr/>
        </p:nvGraphicFramePr>
        <p:xfrm>
          <a:off x="1043608" y="2348880"/>
          <a:ext cx="6142037" cy="1654175"/>
        </p:xfrm>
        <a:graphic>
          <a:graphicData uri="http://schemas.openxmlformats.org/presentationml/2006/ole">
            <p:oleObj spid="_x0000_s197634" name="数式" r:id="rId4" imgW="2666880" imgH="685800" progId="Equation.3">
              <p:embed/>
            </p:oleObj>
          </a:graphicData>
        </a:graphic>
      </p:graphicFrame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1347788" y="5013325"/>
          <a:ext cx="5645150" cy="552450"/>
        </p:xfrm>
        <a:graphic>
          <a:graphicData uri="http://schemas.openxmlformats.org/presentationml/2006/ole">
            <p:oleObj spid="_x0000_s197635" name="数式" r:id="rId5" imgW="2450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400" dirty="0" smtClean="0"/>
              <a:t>At finite temperature, we expect that the solution is given by </a:t>
            </a:r>
          </a:p>
          <a:p>
            <a:pPr>
              <a:buNone/>
            </a:pPr>
            <a:r>
              <a:rPr lang="en-US" altLang="ja-JP" sz="2400" dirty="0" smtClean="0"/>
              <a:t>a black </a:t>
            </a:r>
            <a:r>
              <a:rPr lang="en-US" altLang="ja-JP" sz="2400" dirty="0" err="1" smtClean="0"/>
              <a:t>brane</a:t>
            </a:r>
            <a:r>
              <a:rPr lang="en-US" altLang="ja-JP" sz="2400" dirty="0" smtClean="0"/>
              <a:t> extension of our background: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The `non-</a:t>
            </a:r>
            <a:r>
              <a:rPr lang="en-US" altLang="ja-JP" sz="2400" dirty="0" err="1" smtClean="0"/>
              <a:t>extremal</a:t>
            </a:r>
            <a:r>
              <a:rPr lang="en-US" altLang="ja-JP" sz="2400" dirty="0" smtClean="0"/>
              <a:t> factors’  behave near the horizon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From this, we can easily find the behavior of specific heat:  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kumimoji="1" lang="ja-JP" altLang="en-US" sz="2400" dirty="0"/>
          </a:p>
        </p:txBody>
      </p:sp>
      <p:graphicFrame>
        <p:nvGraphicFramePr>
          <p:cNvPr id="283650" name="Object 2"/>
          <p:cNvGraphicFramePr>
            <a:graphicFrameLocks noChangeAspect="1"/>
          </p:cNvGraphicFramePr>
          <p:nvPr/>
        </p:nvGraphicFramePr>
        <p:xfrm>
          <a:off x="1189038" y="1455738"/>
          <a:ext cx="6056312" cy="1158875"/>
        </p:xfrm>
        <a:graphic>
          <a:graphicData uri="http://schemas.openxmlformats.org/presentationml/2006/ole">
            <p:oleObj spid="_x0000_s283650" name="数式" r:id="rId4" imgW="2997000" imgH="507960" progId="Equation.3">
              <p:embed/>
            </p:oleObj>
          </a:graphicData>
        </a:graphic>
      </p:graphicFrame>
      <p:graphicFrame>
        <p:nvGraphicFramePr>
          <p:cNvPr id="283651" name="Object 3"/>
          <p:cNvGraphicFramePr>
            <a:graphicFrameLocks noChangeAspect="1"/>
          </p:cNvGraphicFramePr>
          <p:nvPr/>
        </p:nvGraphicFramePr>
        <p:xfrm>
          <a:off x="1763688" y="3140968"/>
          <a:ext cx="4826000" cy="1074738"/>
        </p:xfrm>
        <a:graphic>
          <a:graphicData uri="http://schemas.openxmlformats.org/presentationml/2006/ole">
            <p:oleObj spid="_x0000_s283651" name="数式" r:id="rId5" imgW="2095200" imgH="444240" progId="Equation.3">
              <p:embed/>
            </p:oleObj>
          </a:graphicData>
        </a:graphic>
      </p:graphicFrame>
      <p:graphicFrame>
        <p:nvGraphicFramePr>
          <p:cNvPr id="283652" name="Object 4"/>
          <p:cNvGraphicFramePr>
            <a:graphicFrameLocks noChangeAspect="1"/>
          </p:cNvGraphicFramePr>
          <p:nvPr/>
        </p:nvGraphicFramePr>
        <p:xfrm>
          <a:off x="7074867" y="2546350"/>
          <a:ext cx="1025525" cy="522288"/>
        </p:xfrm>
        <a:graphic>
          <a:graphicData uri="http://schemas.openxmlformats.org/presentationml/2006/ole">
            <p:oleObj spid="_x0000_s283652" name="数式" r:id="rId6" imgW="444240" imgH="215640" progId="Equation.3">
              <p:embed/>
            </p:oleObj>
          </a:graphicData>
        </a:graphic>
      </p:graphicFrame>
      <p:graphicFrame>
        <p:nvGraphicFramePr>
          <p:cNvPr id="283653" name="Object 5"/>
          <p:cNvGraphicFramePr>
            <a:graphicFrameLocks noChangeAspect="1"/>
          </p:cNvGraphicFramePr>
          <p:nvPr/>
        </p:nvGraphicFramePr>
        <p:xfrm>
          <a:off x="3203848" y="5085184"/>
          <a:ext cx="2224088" cy="768350"/>
        </p:xfrm>
        <a:graphic>
          <a:graphicData uri="http://schemas.openxmlformats.org/presentationml/2006/ole">
            <p:oleObj spid="_x0000_s283653" name="数式" r:id="rId7" imgW="965160" imgH="317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Combined with the null energy condition:              , we obtain  </a:t>
            </a: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   </a:t>
            </a:r>
          </a:p>
          <a:p>
            <a:pPr>
              <a:buNone/>
            </a:pPr>
            <a:r>
              <a:rPr lang="en-US" altLang="ja-JP" sz="2400" b="1" dirty="0" smtClean="0">
                <a:solidFill>
                  <a:srgbClr val="002060"/>
                </a:solidFill>
              </a:rPr>
              <a:t>Notice that this excludes the Landau’s Fermi liquids (α=1).</a:t>
            </a: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ja-JP" sz="2400" dirty="0" smtClean="0">
                <a:solidFill>
                  <a:srgbClr val="C00000"/>
                </a:solidFill>
              </a:rPr>
              <a:t>In summary,  we find that </a:t>
            </a:r>
            <a:r>
              <a:rPr lang="en-US" altLang="ja-JP" sz="2400" b="1" i="1" dirty="0" smtClean="0">
                <a:solidFill>
                  <a:srgbClr val="C00000"/>
                </a:solidFill>
              </a:rPr>
              <a:t>classical gravity duals only allow            </a:t>
            </a:r>
          </a:p>
          <a:p>
            <a:pPr>
              <a:buNone/>
            </a:pPr>
            <a:r>
              <a:rPr lang="en-US" altLang="ja-JP" sz="2400" b="1" i="1" dirty="0" smtClean="0">
                <a:solidFill>
                  <a:srgbClr val="C00000"/>
                </a:solidFill>
              </a:rPr>
              <a:t>non-</a:t>
            </a:r>
            <a:r>
              <a:rPr lang="en-US" altLang="ja-JP" sz="2400" b="1" i="1" dirty="0" err="1" smtClean="0">
                <a:solidFill>
                  <a:srgbClr val="C00000"/>
                </a:solidFill>
              </a:rPr>
              <a:t>fermi</a:t>
            </a:r>
            <a:r>
              <a:rPr lang="en-US" altLang="ja-JP" sz="2400" b="1" i="1" dirty="0" smtClean="0">
                <a:solidFill>
                  <a:srgbClr val="C00000"/>
                </a:solidFill>
              </a:rPr>
              <a:t> liquids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.   </a:t>
            </a:r>
          </a:p>
          <a:p>
            <a:pPr>
              <a:buNone/>
            </a:pPr>
            <a:endParaRPr lang="en-US" altLang="ja-JP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Comments: 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(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i</a:t>
            </a:r>
            <a:r>
              <a:rPr lang="en-US" altLang="ja-JP" sz="2400" dirty="0" smtClean="0">
                <a:solidFill>
                  <a:srgbClr val="002060"/>
                </a:solidFill>
              </a:rPr>
              <a:t>) This result might not be so unnatural as the non-Fermi liquids are expected in strongly correlated systems.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(ii) Even in the presence of 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perturbative</a:t>
            </a:r>
            <a:r>
              <a:rPr lang="en-US" altLang="ja-JP" sz="2400" dirty="0" smtClean="0">
                <a:solidFill>
                  <a:srgbClr val="002060"/>
                </a:solidFill>
              </a:rPr>
              <a:t> higher derivative corrections, the result does not seem to be changed.  </a:t>
            </a:r>
            <a:endParaRPr lang="en-US" altLang="ja-JP" sz="2400" dirty="0" smtClean="0"/>
          </a:p>
          <a:p>
            <a:pPr>
              <a:buNone/>
            </a:pPr>
            <a:endParaRPr kumimoji="1" lang="ja-JP" altLang="en-US" dirty="0"/>
          </a:p>
        </p:txBody>
      </p:sp>
      <p:graphicFrame>
        <p:nvGraphicFramePr>
          <p:cNvPr id="198661" name="Object 5"/>
          <p:cNvGraphicFramePr>
            <a:graphicFrameLocks noChangeAspect="1"/>
          </p:cNvGraphicFramePr>
          <p:nvPr/>
        </p:nvGraphicFramePr>
        <p:xfrm>
          <a:off x="2519536" y="908720"/>
          <a:ext cx="3276600" cy="952500"/>
        </p:xfrm>
        <a:graphic>
          <a:graphicData uri="http://schemas.openxmlformats.org/presentationml/2006/ole">
            <p:oleObj spid="_x0000_s198661" name="数式" r:id="rId4" imgW="1422360" imgH="393480" progId="Equation.3">
              <p:embed/>
            </p:oleObj>
          </a:graphicData>
        </a:graphic>
      </p:graphicFrame>
      <p:graphicFrame>
        <p:nvGraphicFramePr>
          <p:cNvPr id="198663" name="Object 7"/>
          <p:cNvGraphicFramePr>
            <a:graphicFrameLocks noChangeAspect="1"/>
          </p:cNvGraphicFramePr>
          <p:nvPr/>
        </p:nvGraphicFramePr>
        <p:xfrm>
          <a:off x="5740499" y="332656"/>
          <a:ext cx="847725" cy="430213"/>
        </p:xfrm>
        <a:graphic>
          <a:graphicData uri="http://schemas.openxmlformats.org/presentationml/2006/ole">
            <p:oleObj spid="_x0000_s198663" name="数式" r:id="rId5" imgW="3682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400" dirty="0" smtClean="0">
                <a:solidFill>
                  <a:srgbClr val="002060"/>
                </a:solidFill>
              </a:rPr>
              <a:t>(iii) </a:t>
            </a:r>
            <a:r>
              <a:rPr kumimoji="1" lang="en-US" altLang="ja-JP" sz="2400" i="1" dirty="0" smtClean="0">
                <a:solidFill>
                  <a:srgbClr val="002060"/>
                </a:solidFill>
              </a:rPr>
              <a:t>Some miracle coincidences</a:t>
            </a:r>
            <a:r>
              <a:rPr lang="en-US" altLang="ja-JP" sz="2400" i="1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i="1" dirty="0" smtClean="0">
                <a:solidFill>
                  <a:srgbClr val="002060"/>
                </a:solidFill>
              </a:rPr>
              <a:t>?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b="1" dirty="0" err="1" smtClean="0"/>
              <a:t>AdS</a:t>
            </a:r>
            <a:r>
              <a:rPr lang="en-US" altLang="ja-JP" sz="2400" b="1" dirty="0" smtClean="0"/>
              <a:t>:   </a:t>
            </a:r>
            <a:r>
              <a:rPr lang="en-US" altLang="ja-JP" sz="2400" dirty="0" smtClean="0"/>
              <a:t>No curvature singularity in the gravity dual</a:t>
            </a:r>
          </a:p>
          <a:p>
            <a:pPr>
              <a:buNone/>
            </a:pPr>
            <a:r>
              <a:rPr lang="en-US" altLang="ja-JP" sz="2400" dirty="0" smtClean="0"/>
              <a:t>                 </a:t>
            </a:r>
            <a:r>
              <a:rPr lang="ja-JP" altLang="en-US" sz="2400" dirty="0" smtClean="0"/>
              <a:t>⇒ </a:t>
            </a:r>
            <a:r>
              <a:rPr lang="en-US" altLang="ja-JP" sz="2400" dirty="0" smtClean="0"/>
              <a:t>α=2/3 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[11]</a:t>
            </a:r>
          </a:p>
          <a:p>
            <a:pPr>
              <a:buNone/>
            </a:pP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Shaghoulian</a:t>
            </a:r>
            <a:endParaRPr lang="en-US" altLang="ja-JP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altLang="ja-JP" sz="2400" b="1" dirty="0" smtClean="0"/>
              <a:t>CMT:</a:t>
            </a:r>
            <a:r>
              <a:rPr lang="en-US" altLang="ja-JP" sz="2400" dirty="0" smtClean="0"/>
              <a:t>   </a:t>
            </a:r>
            <a:r>
              <a:rPr lang="en-US" altLang="ja-JP" sz="2400" i="1" dirty="0" smtClean="0"/>
              <a:t>Spin fluctuations: </a:t>
            </a:r>
            <a:r>
              <a:rPr lang="en-US" altLang="ja-JP" sz="2400" dirty="0" smtClean="0"/>
              <a:t> 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              [Moriya, Hertz, Millis …. 70’-90’]</a:t>
            </a:r>
            <a:endParaRPr lang="en-US" altLang="ja-JP" sz="2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altLang="ja-JP" sz="2400" i="1" dirty="0" smtClean="0"/>
              <a:t>             N Fermions + U(1)</a:t>
            </a:r>
            <a:r>
              <a:rPr lang="ja-JP" altLang="en-US" sz="2400" i="1" dirty="0" smtClean="0"/>
              <a:t> </a:t>
            </a:r>
            <a:r>
              <a:rPr lang="en-US" altLang="ja-JP" sz="2400" i="1" dirty="0" smtClean="0"/>
              <a:t>gauge:</a:t>
            </a:r>
            <a:r>
              <a:rPr lang="en-US" altLang="ja-JP" sz="2400" dirty="0" smtClean="0"/>
              <a:t> </a:t>
            </a:r>
          </a:p>
          <a:p>
            <a:pPr>
              <a:buNone/>
            </a:pPr>
            <a:r>
              <a:rPr lang="ja-JP" altLang="en-US" sz="2400" dirty="0" smtClean="0"/>
              <a:t>              ⇒　</a:t>
            </a:r>
            <a:r>
              <a:rPr lang="en-US" altLang="ja-JP" sz="2400" dirty="0" smtClean="0"/>
              <a:t>α=2/3   (i.e. z=3)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        [Lee 09, 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Metlitski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, and S. 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Sachdev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10, 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Mross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McFreevy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-Liu-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Senthil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10,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 Lawler-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Barci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-Fernandez-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Fradkin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Oxman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06]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b="1" dirty="0" smtClean="0"/>
              <a:t>Experiment:</a:t>
            </a:r>
            <a:r>
              <a:rPr lang="en-US" altLang="ja-JP" sz="2400" dirty="0" smtClean="0"/>
              <a:t>   YbRh</a:t>
            </a:r>
            <a:r>
              <a:rPr lang="en-US" altLang="ja-JP" sz="1800" dirty="0" smtClean="0"/>
              <a:t>2</a:t>
            </a:r>
            <a:r>
              <a:rPr lang="en-US" altLang="ja-JP" sz="2400" dirty="0" smtClean="0"/>
              <a:t>(Si</a:t>
            </a:r>
            <a:r>
              <a:rPr lang="en-US" altLang="ja-JP" sz="1800" dirty="0" smtClean="0"/>
              <a:t>1-x</a:t>
            </a:r>
            <a:r>
              <a:rPr lang="en-US" altLang="ja-JP" sz="2400" dirty="0" smtClean="0"/>
              <a:t>Ge</a:t>
            </a:r>
            <a:r>
              <a:rPr lang="en-US" altLang="ja-JP" sz="1800" dirty="0" smtClean="0"/>
              <a:t>x</a:t>
            </a:r>
            <a:r>
              <a:rPr lang="en-US" altLang="ja-JP" sz="2400" dirty="0" smtClean="0"/>
              <a:t>)</a:t>
            </a:r>
            <a:r>
              <a:rPr lang="en-US" altLang="ja-JP" sz="1800" dirty="0" smtClean="0"/>
              <a:t>2   </a:t>
            </a:r>
          </a:p>
          <a:p>
            <a:pPr>
              <a:buNone/>
            </a:pPr>
            <a:r>
              <a:rPr lang="en-US" altLang="ja-JP" sz="1800" dirty="0" smtClean="0"/>
              <a:t>                         </a:t>
            </a:r>
            <a:r>
              <a:rPr lang="ja-JP" altLang="en-US" sz="2400" dirty="0" smtClean="0"/>
              <a:t>⇒　</a:t>
            </a:r>
            <a:r>
              <a:rPr lang="en-US" altLang="ja-JP" sz="2400" dirty="0" smtClean="0"/>
              <a:t>α=2/3 </a:t>
            </a:r>
          </a:p>
        </p:txBody>
      </p:sp>
      <p:pic>
        <p:nvPicPr>
          <p:cNvPr id="310275" name="Picture 3" descr="C:\Documents and Settings\Administrator\デスクトップ\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985" y="3068960"/>
            <a:ext cx="3290487" cy="3717032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5436096" y="220486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Examples of heavy fermions </a:t>
            </a:r>
            <a:r>
              <a:rPr kumimoji="1"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[Pepin 11, talk at KITP]</a:t>
            </a:r>
            <a:endParaRPr kumimoji="1" lang="ja-JP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508104" y="3284984"/>
            <a:ext cx="3384376" cy="504056"/>
          </a:xfrm>
          <a:prstGeom prst="rect">
            <a:avLst/>
          </a:prstGeom>
          <a:solidFill>
            <a:srgbClr val="C00000">
              <a:alpha val="13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400" dirty="0" smtClean="0">
                <a:solidFill>
                  <a:srgbClr val="002060"/>
                </a:solidFill>
              </a:rPr>
              <a:t>(iv) We can embed this background in an effective gravity theory: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             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[Earlier works,  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Gubser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-Rocha 09,  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Charmousis-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Goutéraux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-Kim-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Kiritsis</a:t>
            </a:r>
            <a:r>
              <a:rPr lang="en-US" altLang="ja-JP" sz="2000" smtClean="0">
                <a:solidFill>
                  <a:schemeClr val="accent6">
                    <a:lumMod val="50000"/>
                  </a:schemeClr>
                </a:solidFill>
              </a:rPr>
              <a:t>-Meyer 10,…]</a:t>
            </a:r>
            <a:endParaRPr lang="en-US" altLang="ja-JP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if W and V behave in the large φ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limit as follows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[Ogawa-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Ugajin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-TT 11]</a:t>
            </a:r>
          </a:p>
          <a:p>
            <a:pPr>
              <a:buNone/>
            </a:pPr>
            <a:endParaRPr lang="en-US" altLang="ja-JP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ja-JP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ja-JP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ja-JP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ja-JP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ja-JP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ja-JP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ja-JP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ja-JP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ja-JP" sz="2400" dirty="0" smtClean="0"/>
          </a:p>
        </p:txBody>
      </p:sp>
      <p:graphicFrame>
        <p:nvGraphicFramePr>
          <p:cNvPr id="208897" name="Object 1"/>
          <p:cNvGraphicFramePr>
            <a:graphicFrameLocks noChangeAspect="1"/>
          </p:cNvGraphicFramePr>
          <p:nvPr/>
        </p:nvGraphicFramePr>
        <p:xfrm>
          <a:off x="395536" y="1187625"/>
          <a:ext cx="8280920" cy="585191"/>
        </p:xfrm>
        <a:graphic>
          <a:graphicData uri="http://schemas.openxmlformats.org/presentationml/2006/ole">
            <p:oleObj spid="_x0000_s208897" name="数式" r:id="rId4" imgW="3949560" imgH="279360" progId="Equation.3">
              <p:embed/>
            </p:oleObj>
          </a:graphicData>
        </a:graphic>
      </p:graphicFrame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2411760" y="3531814"/>
          <a:ext cx="4320480" cy="2561482"/>
        </p:xfrm>
        <a:graphic>
          <a:graphicData uri="http://schemas.openxmlformats.org/presentationml/2006/ole">
            <p:oleObj spid="_x0000_s208898" name="数式" r:id="rId5" imgW="2527200" imgH="1498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smtClean="0"/>
              <a:t>(v) T</a:t>
            </a:r>
            <a:r>
              <a:rPr kumimoji="1" lang="en-US" altLang="ja-JP" sz="2400" smtClean="0"/>
              <a:t>his </a:t>
            </a:r>
            <a:r>
              <a:rPr kumimoji="1" lang="en-US" altLang="ja-JP" sz="2400" dirty="0" smtClean="0"/>
              <a:t>metric can also be regarded </a:t>
            </a:r>
            <a:r>
              <a:rPr lang="en-US" altLang="ja-JP" sz="2400" dirty="0" smtClean="0"/>
              <a:t>as a generalization of </a:t>
            </a:r>
            <a:r>
              <a:rPr lang="en-US" altLang="ja-JP" sz="2400" dirty="0" err="1" smtClean="0"/>
              <a:t>Lifshitz</a:t>
            </a:r>
            <a:r>
              <a:rPr lang="en-US" altLang="ja-JP" sz="2400" dirty="0" smtClean="0"/>
              <a:t> </a:t>
            </a:r>
          </a:p>
          <a:p>
            <a:pPr>
              <a:buNone/>
            </a:pPr>
            <a:r>
              <a:rPr lang="en-US" altLang="ja-JP" sz="2400" dirty="0" smtClean="0"/>
              <a:t>backgrounds</a:t>
            </a:r>
            <a:r>
              <a:rPr kumimoji="1" lang="en-US" altLang="ja-JP" sz="2400" dirty="0" smtClean="0"/>
              <a:t> so that it violates the </a:t>
            </a:r>
            <a:r>
              <a:rPr kumimoji="1" lang="en-US" altLang="ja-JP" sz="2400" dirty="0" err="1" smtClean="0"/>
              <a:t>hyperscaling</a:t>
            </a:r>
            <a:r>
              <a:rPr lang="en-US" altLang="ja-JP" sz="2400" dirty="0" smtClean="0"/>
              <a:t>.</a:t>
            </a:r>
            <a:endParaRPr kumimoji="1" lang="en-US" altLang="ja-JP" sz="2400" dirty="0" smtClean="0"/>
          </a:p>
          <a:p>
            <a:pPr>
              <a:buNone/>
            </a:pPr>
            <a:r>
              <a:rPr kumimoji="1" lang="ja-JP" altLang="en-US" sz="2400" dirty="0" smtClean="0"/>
              <a:t>　</a:t>
            </a:r>
            <a:r>
              <a:rPr lang="ja-JP" altLang="en-US" sz="20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kumimoji="1"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Huijse-Sachdev-Swingle</a:t>
            </a:r>
            <a:r>
              <a:rPr kumimoji="1"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11, Dong-Harrison-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kumimoji="1"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achru</a:t>
            </a:r>
            <a:r>
              <a:rPr kumimoji="1"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Torroba</a:t>
            </a:r>
            <a:r>
              <a:rPr kumimoji="1"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-Wang 12]</a:t>
            </a:r>
          </a:p>
          <a:p>
            <a:pPr>
              <a:buNone/>
            </a:pPr>
            <a:endParaRPr lang="en-US" altLang="ja-JP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kumimoji="1" lang="en-US" altLang="ja-JP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kumimoji="1" lang="ja-JP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58402" name="Object 1"/>
          <p:cNvGraphicFramePr>
            <a:graphicFrameLocks noChangeAspect="1"/>
          </p:cNvGraphicFramePr>
          <p:nvPr/>
        </p:nvGraphicFramePr>
        <p:xfrm>
          <a:off x="782638" y="2178621"/>
          <a:ext cx="7580312" cy="1322387"/>
        </p:xfrm>
        <a:graphic>
          <a:graphicData uri="http://schemas.openxmlformats.org/presentationml/2006/ole">
            <p:oleObj spid="_x0000_s285698" name="数式" r:id="rId4" imgW="3035160" imgH="507960" progId="Equation.3">
              <p:embed/>
            </p:oleObj>
          </a:graphicData>
        </a:graphic>
      </p:graphicFrame>
      <p:graphicFrame>
        <p:nvGraphicFramePr>
          <p:cNvPr id="358403" name="Object 1"/>
          <p:cNvGraphicFramePr>
            <a:graphicFrameLocks noChangeAspect="1"/>
          </p:cNvGraphicFramePr>
          <p:nvPr/>
        </p:nvGraphicFramePr>
        <p:xfrm>
          <a:off x="604838" y="4105275"/>
          <a:ext cx="8131175" cy="1555750"/>
        </p:xfrm>
        <a:graphic>
          <a:graphicData uri="http://schemas.openxmlformats.org/presentationml/2006/ole">
            <p:oleObj spid="_x0000_s285699" name="数式" r:id="rId5" imgW="401292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800" u="sng" dirty="0" smtClean="0">
                <a:solidFill>
                  <a:srgbClr val="002060"/>
                </a:solidFill>
              </a:rPr>
              <a:t>`Landscape’ of (d+1) dim. Quantum Phases from HEE</a:t>
            </a:r>
          </a:p>
          <a:p>
            <a:pPr>
              <a:buNone/>
            </a:pPr>
            <a:endParaRPr lang="en-US" altLang="ja-JP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800" dirty="0" smtClean="0">
              <a:solidFill>
                <a:srgbClr val="002060"/>
              </a:solidFill>
            </a:endParaRPr>
          </a:p>
          <a:p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611560" y="4182179"/>
            <a:ext cx="648072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3652" name="Object 4"/>
          <p:cNvGraphicFramePr>
            <a:graphicFrameLocks noChangeAspect="1"/>
          </p:cNvGraphicFramePr>
          <p:nvPr/>
        </p:nvGraphicFramePr>
        <p:xfrm>
          <a:off x="6502400" y="2205038"/>
          <a:ext cx="1612900" cy="1135062"/>
        </p:xfrm>
        <a:graphic>
          <a:graphicData uri="http://schemas.openxmlformats.org/presentationml/2006/ole">
            <p:oleObj spid="_x0000_s325634" name="数式" r:id="rId4" imgW="711000" imgH="469800" progId="Equation.3">
              <p:embed/>
            </p:oleObj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7164288" y="3822139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q</a:t>
            </a:r>
            <a:endParaRPr kumimoji="1" lang="ja-JP" altLang="en-US" sz="3600" dirty="0"/>
          </a:p>
        </p:txBody>
      </p:sp>
      <p:sp>
        <p:nvSpPr>
          <p:cNvPr id="10" name="円/楕円 9"/>
          <p:cNvSpPr/>
          <p:nvPr/>
        </p:nvSpPr>
        <p:spPr>
          <a:xfrm>
            <a:off x="3851920" y="4038163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347864" y="4038163"/>
            <a:ext cx="288032" cy="2880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17424" y="3462099"/>
            <a:ext cx="734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d</a:t>
            </a:r>
            <a:r>
              <a:rPr kumimoji="1" lang="en-US" altLang="ja-JP" sz="3200" dirty="0" smtClean="0"/>
              <a:t>-1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52120" y="3534107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d</a:t>
            </a:r>
            <a:endParaRPr kumimoji="1" lang="ja-JP" altLang="en-US" sz="3200" dirty="0"/>
          </a:p>
        </p:txBody>
      </p:sp>
      <p:sp>
        <p:nvSpPr>
          <p:cNvPr id="14" name="円/楕円 13"/>
          <p:cNvSpPr/>
          <p:nvPr/>
        </p:nvSpPr>
        <p:spPr>
          <a:xfrm>
            <a:off x="5724128" y="4038163"/>
            <a:ext cx="288032" cy="28803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2843808" y="4326195"/>
            <a:ext cx="576064" cy="648072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0" idx="4"/>
          </p:cNvCxnSpPr>
          <p:nvPr/>
        </p:nvCxnSpPr>
        <p:spPr>
          <a:xfrm>
            <a:off x="3995936" y="4326195"/>
            <a:ext cx="0" cy="7200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868144" y="4326195"/>
            <a:ext cx="0" cy="79208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835696" y="4974267"/>
            <a:ext cx="1331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Area Law</a:t>
            </a:r>
          </a:p>
          <a:p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  (QFTs)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75856" y="5046275"/>
            <a:ext cx="2062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</a:rPr>
              <a:t>Logarithmic</a:t>
            </a:r>
            <a:endParaRPr kumimoji="1" lang="en-US" altLang="ja-JP" sz="2400" dirty="0" smtClean="0">
              <a:solidFill>
                <a:srgbClr val="C00000"/>
              </a:solidFill>
            </a:endParaRPr>
          </a:p>
          <a:p>
            <a:r>
              <a:rPr lang="en-US" altLang="ja-JP" sz="2400" dirty="0" smtClean="0">
                <a:solidFill>
                  <a:srgbClr val="C00000"/>
                </a:solidFill>
              </a:rPr>
              <a:t>(Fermi surface)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36096" y="5046275"/>
            <a:ext cx="1720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Volume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 Law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</a:rPr>
              <a:t> (Non-local)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26" name="右中かっこ 25"/>
          <p:cNvSpPr/>
          <p:nvPr/>
        </p:nvSpPr>
        <p:spPr>
          <a:xfrm rot="16200000">
            <a:off x="1763688" y="2598003"/>
            <a:ext cx="288032" cy="2592288"/>
          </a:xfrm>
          <a:prstGeom prst="rightBrace">
            <a:avLst>
              <a:gd name="adj1" fmla="val 65023"/>
              <a:gd name="adj2" fmla="val 50889"/>
            </a:avLst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中かっこ 26"/>
          <p:cNvSpPr/>
          <p:nvPr/>
        </p:nvSpPr>
        <p:spPr>
          <a:xfrm rot="16200000">
            <a:off x="4752020" y="3066055"/>
            <a:ext cx="288032" cy="1512168"/>
          </a:xfrm>
          <a:prstGeom prst="rightBrace">
            <a:avLst>
              <a:gd name="adj1" fmla="val 65023"/>
              <a:gd name="adj2" fmla="val 50889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4520" y="2847126"/>
            <a:ext cx="2617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Lower dimensional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kumimoji="1"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tructure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フリーフォーム 28"/>
          <p:cNvSpPr/>
          <p:nvPr/>
        </p:nvSpPr>
        <p:spPr>
          <a:xfrm>
            <a:off x="5929994" y="4357973"/>
            <a:ext cx="1036864" cy="215089"/>
          </a:xfrm>
          <a:custGeom>
            <a:avLst/>
            <a:gdLst>
              <a:gd name="connsiteX0" fmla="*/ 48986 w 1061357"/>
              <a:gd name="connsiteY0" fmla="*/ 0 h 194129"/>
              <a:gd name="connsiteX1" fmla="*/ 168729 w 1061357"/>
              <a:gd name="connsiteY1" fmla="*/ 163286 h 194129"/>
              <a:gd name="connsiteX2" fmla="*/ 1061357 w 1061357"/>
              <a:gd name="connsiteY2" fmla="*/ 185057 h 194129"/>
              <a:gd name="connsiteX0" fmla="*/ 24493 w 1036864"/>
              <a:gd name="connsiteY0" fmla="*/ 0 h 215089"/>
              <a:gd name="connsiteX1" fmla="*/ 370199 w 1036864"/>
              <a:gd name="connsiteY1" fmla="*/ 184246 h 215089"/>
              <a:gd name="connsiteX2" fmla="*/ 1036864 w 1036864"/>
              <a:gd name="connsiteY2" fmla="*/ 185057 h 215089"/>
              <a:gd name="connsiteX0" fmla="*/ 24493 w 1036864"/>
              <a:gd name="connsiteY0" fmla="*/ 0 h 215089"/>
              <a:gd name="connsiteX1" fmla="*/ 298190 w 1036864"/>
              <a:gd name="connsiteY1" fmla="*/ 184246 h 215089"/>
              <a:gd name="connsiteX2" fmla="*/ 1036864 w 1036864"/>
              <a:gd name="connsiteY2" fmla="*/ 185057 h 2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64" h="215089">
                <a:moveTo>
                  <a:pt x="24493" y="0"/>
                </a:moveTo>
                <a:cubicBezTo>
                  <a:pt x="0" y="66221"/>
                  <a:pt x="129461" y="153403"/>
                  <a:pt x="298190" y="184246"/>
                </a:cubicBezTo>
                <a:cubicBezTo>
                  <a:pt x="466919" y="215089"/>
                  <a:pt x="674914" y="189593"/>
                  <a:pt x="1036864" y="185057"/>
                </a:cubicBezTo>
              </a:path>
            </a:pathLst>
          </a:cu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940152" y="4542219"/>
            <a:ext cx="169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Not allowed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35896" y="2852936"/>
            <a:ext cx="2340577" cy="830997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Power violation</a:t>
            </a:r>
            <a:r>
              <a:rPr lang="ja-JP" altLang="en-US" sz="2400" dirty="0" smtClean="0">
                <a:solidFill>
                  <a:srgbClr val="7030A0"/>
                </a:solidFill>
              </a:rPr>
              <a:t> </a:t>
            </a:r>
            <a:r>
              <a:rPr lang="en-US" altLang="ja-JP" sz="2400" dirty="0" smtClean="0">
                <a:solidFill>
                  <a:srgbClr val="7030A0"/>
                </a:solidFill>
              </a:rPr>
              <a:t>?</a:t>
            </a:r>
          </a:p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   (</a:t>
            </a:r>
            <a:r>
              <a:rPr kumimoji="1" lang="ja-JP" altLang="en-US" sz="2400" dirty="0" smtClean="0">
                <a:solidFill>
                  <a:srgbClr val="7030A0"/>
                </a:solidFill>
              </a:rPr>
              <a:t>∃</a:t>
            </a:r>
            <a:r>
              <a:rPr kumimoji="1" lang="en-US" altLang="ja-JP" sz="2400" dirty="0" err="1" smtClean="0">
                <a:solidFill>
                  <a:srgbClr val="7030A0"/>
                </a:solidFill>
              </a:rPr>
              <a:t>Hol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. duals)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347864" y="1484784"/>
            <a:ext cx="2968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7030A0"/>
                </a:solidFill>
              </a:rPr>
              <a:t>Can we find examples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</a:t>
            </a:r>
          </a:p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in realistic systems ?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33" name="右矢印 32"/>
          <p:cNvSpPr/>
          <p:nvPr/>
        </p:nvSpPr>
        <p:spPr>
          <a:xfrm rot="16200000">
            <a:off x="4608004" y="2312876"/>
            <a:ext cx="432048" cy="36004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①　</a:t>
            </a:r>
            <a:r>
              <a:rPr lang="en-US" altLang="ja-JP" sz="3200" dirty="0" smtClean="0"/>
              <a:t>Introduction– from </a:t>
            </a:r>
            <a:r>
              <a:rPr lang="en-US" altLang="ja-JP" sz="3200" dirty="0" err="1" smtClean="0"/>
              <a:t>cond</a:t>
            </a:r>
            <a:r>
              <a:rPr lang="en-US" altLang="ja-JP" sz="3200" dirty="0" smtClean="0"/>
              <a:t>-mat viewpoint  </a:t>
            </a:r>
            <a:endParaRPr lang="ja-JP" altLang="en-US" sz="32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9552" y="1208941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AdS</a:t>
            </a:r>
            <a:r>
              <a:rPr kumimoji="1" lang="en-US" altLang="ja-JP" sz="2400" dirty="0" smtClean="0"/>
              <a:t>/CFT  is a very powerful method to understand strongly coupled condensed matter systems. 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Especially, the calculations become most tractable</a:t>
            </a:r>
            <a:r>
              <a:rPr lang="ja-JP" altLang="en-US" sz="2400" dirty="0" smtClean="0"/>
              <a:t> </a:t>
            </a:r>
            <a:endParaRPr lang="en-US" altLang="ja-JP" sz="2400" dirty="0" smtClean="0"/>
          </a:p>
          <a:p>
            <a:r>
              <a:rPr lang="en-US" altLang="ja-JP" sz="2400" dirty="0" smtClean="0"/>
              <a:t>in </a:t>
            </a:r>
            <a:r>
              <a:rPr lang="en-US" altLang="ja-JP" sz="2400" dirty="0" smtClean="0">
                <a:solidFill>
                  <a:srgbClr val="C00000"/>
                </a:solidFill>
              </a:rPr>
              <a:t>the strong coupling and large N limit </a:t>
            </a:r>
            <a:r>
              <a:rPr lang="en-US" altLang="ja-JP" sz="2400" dirty="0" smtClean="0"/>
              <a:t>of  gauge theories.  </a:t>
            </a:r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In this limit, the </a:t>
            </a:r>
            <a:r>
              <a:rPr kumimoji="1" lang="en-US" altLang="ja-JP" sz="2400" dirty="0" err="1" smtClean="0"/>
              <a:t>AdS</a:t>
            </a:r>
            <a:r>
              <a:rPr kumimoji="1" lang="en-US" altLang="ja-JP" sz="2400" dirty="0" smtClean="0"/>
              <a:t> side is given by a classical gravity and </a:t>
            </a:r>
          </a:p>
          <a:p>
            <a:r>
              <a:rPr lang="en-US" altLang="ja-JP" sz="2400" dirty="0" smtClean="0"/>
              <a:t>we can naturally expect </a:t>
            </a:r>
            <a:r>
              <a:rPr lang="en-US" altLang="ja-JP" sz="2400" dirty="0" smtClean="0">
                <a:solidFill>
                  <a:srgbClr val="C00000"/>
                </a:solidFill>
              </a:rPr>
              <a:t>universal behaviors </a:t>
            </a:r>
            <a:r>
              <a:rPr lang="en-US" altLang="ja-JP" sz="2400" dirty="0" smtClean="0"/>
              <a:t>such as the </a:t>
            </a:r>
          </a:p>
          <a:p>
            <a:r>
              <a:rPr lang="en-US" altLang="ja-JP" sz="2400" dirty="0" smtClean="0"/>
              <a:t>n</a:t>
            </a:r>
            <a:r>
              <a:rPr kumimoji="1" lang="en-US" altLang="ja-JP" sz="2400" dirty="0" smtClean="0"/>
              <a:t>o hair theorem in GR,   η/s=1/4π, etc.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So, we concentrate on this limit for a while.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579296" cy="1143000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⑤ </a:t>
            </a:r>
            <a:r>
              <a:rPr lang="en-US" altLang="ja-JP" sz="3200" dirty="0" smtClean="0"/>
              <a:t>Emergent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Metric from Quantum Entanglement</a:t>
            </a:r>
            <a:endParaRPr kumimoji="1" lang="ja-JP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800" dirty="0" smtClean="0"/>
              <a:t>(5-1) Basic Outline </a:t>
            </a:r>
          </a:p>
          <a:p>
            <a:pPr>
              <a:buNone/>
            </a:pPr>
            <a:endParaRPr lang="en-US" altLang="ja-JP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ja-JP" sz="2400" dirty="0" smtClean="0"/>
              <a:t>In principle, we can obtain a metric from a CFT as follows:</a:t>
            </a: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ja-JP" sz="2400" dirty="0" smtClean="0"/>
              <a:t>   a CFT state  </a:t>
            </a:r>
            <a:r>
              <a:rPr lang="ja-JP" altLang="en-US" sz="2400" dirty="0" smtClean="0"/>
              <a:t>⇒</a:t>
            </a:r>
            <a:r>
              <a:rPr lang="en-US" altLang="ja-JP" sz="2400" dirty="0" smtClean="0"/>
              <a:t>  Information  (~EE) =  Minimal Areas </a:t>
            </a:r>
            <a:r>
              <a:rPr lang="ja-JP" altLang="en-US" sz="2400" dirty="0" smtClean="0"/>
              <a:t>⇒　</a:t>
            </a:r>
            <a:r>
              <a:rPr lang="en-US" altLang="ja-JP" sz="2400" dirty="0" smtClean="0"/>
              <a:t>metric</a:t>
            </a:r>
          </a:p>
          <a:p>
            <a:pPr>
              <a:buNone/>
            </a:pPr>
            <a:endParaRPr kumimoji="1"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One candidate of such frameworks is so called the entanglement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renormalization (MERA) </a:t>
            </a:r>
            <a:r>
              <a:rPr lang="en-US" altLang="ja-JP" sz="1800" dirty="0" smtClean="0">
                <a:solidFill>
                  <a:schemeClr val="accent6">
                    <a:lumMod val="50000"/>
                  </a:schemeClr>
                </a:solidFill>
              </a:rPr>
              <a:t>[Vidal 05 (for a review see 0912.1651)]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rgbClr val="002060"/>
                </a:solidFill>
              </a:rPr>
              <a:t>as </a:t>
            </a:r>
          </a:p>
          <a:p>
            <a:pPr lvl="0"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pointed out by </a:t>
            </a:r>
            <a:r>
              <a:rPr lang="en-US" altLang="ja-JP" sz="1800" dirty="0" smtClean="0">
                <a:solidFill>
                  <a:srgbClr val="F79646">
                    <a:lumMod val="50000"/>
                  </a:srgbClr>
                </a:solidFill>
              </a:rPr>
              <a:t>[Swingle 09]</a:t>
            </a:r>
            <a:r>
              <a:rPr lang="en-US" altLang="ja-JP" sz="2400" dirty="0" smtClean="0">
                <a:solidFill>
                  <a:srgbClr val="002060"/>
                </a:solidFill>
              </a:rPr>
              <a:t>.   </a:t>
            </a:r>
          </a:p>
          <a:p>
            <a:pPr lvl="0">
              <a:buNone/>
            </a:pPr>
            <a:endParaRPr kumimoji="1" lang="en-US" altLang="ja-JP" sz="24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67969" name="Object 1"/>
          <p:cNvGraphicFramePr>
            <a:graphicFrameLocks noChangeAspect="1"/>
          </p:cNvGraphicFramePr>
          <p:nvPr/>
        </p:nvGraphicFramePr>
        <p:xfrm>
          <a:off x="1331640" y="3573016"/>
          <a:ext cx="628427" cy="519360"/>
        </p:xfrm>
        <a:graphic>
          <a:graphicData uri="http://schemas.openxmlformats.org/presentationml/2006/ole">
            <p:oleObj spid="_x0000_s326658" name="数式" r:id="rId4" imgW="266400" imgH="253800" progId="Equation.3">
              <p:embed/>
            </p:oleObj>
          </a:graphicData>
        </a:graphic>
      </p:graphicFrame>
      <p:graphicFrame>
        <p:nvGraphicFramePr>
          <p:cNvPr id="467970" name="Object 2"/>
          <p:cNvGraphicFramePr>
            <a:graphicFrameLocks noChangeAspect="1"/>
          </p:cNvGraphicFramePr>
          <p:nvPr/>
        </p:nvGraphicFramePr>
        <p:xfrm>
          <a:off x="3419872" y="3573016"/>
          <a:ext cx="606326" cy="511348"/>
        </p:xfrm>
        <a:graphic>
          <a:graphicData uri="http://schemas.openxmlformats.org/presentationml/2006/ole">
            <p:oleObj spid="_x0000_s326659" name="数式" r:id="rId5" imgW="190440" imgH="215640" progId="Equation.3">
              <p:embed/>
            </p:oleObj>
          </a:graphicData>
        </a:graphic>
      </p:graphicFrame>
      <p:graphicFrame>
        <p:nvGraphicFramePr>
          <p:cNvPr id="467971" name="Object 3"/>
          <p:cNvGraphicFramePr>
            <a:graphicFrameLocks noChangeAspect="1"/>
          </p:cNvGraphicFramePr>
          <p:nvPr/>
        </p:nvGraphicFramePr>
        <p:xfrm>
          <a:off x="5436096" y="3573016"/>
          <a:ext cx="1387599" cy="511175"/>
        </p:xfrm>
        <a:graphic>
          <a:graphicData uri="http://schemas.openxmlformats.org/presentationml/2006/ole">
            <p:oleObj spid="_x0000_s326660" name="数式" r:id="rId6" imgW="609480" imgH="215640" progId="Equation.3">
              <p:embed/>
            </p:oleObj>
          </a:graphicData>
        </a:graphic>
      </p:graphicFrame>
      <p:graphicFrame>
        <p:nvGraphicFramePr>
          <p:cNvPr id="467972" name="Object 4"/>
          <p:cNvGraphicFramePr>
            <a:graphicFrameLocks noChangeAspect="1"/>
          </p:cNvGraphicFramePr>
          <p:nvPr/>
        </p:nvGraphicFramePr>
        <p:xfrm>
          <a:off x="7668344" y="3573016"/>
          <a:ext cx="675679" cy="571500"/>
        </p:xfrm>
        <a:graphic>
          <a:graphicData uri="http://schemas.openxmlformats.org/presentationml/2006/ole">
            <p:oleObj spid="_x0000_s326661" name="数式" r:id="rId7" imgW="253800" imgH="241200" progId="Equation.3">
              <p:embed/>
            </p:oleObj>
          </a:graphicData>
        </a:graphic>
      </p:graphicFrame>
      <p:sp>
        <p:nvSpPr>
          <p:cNvPr id="8" name="Rectangle 53"/>
          <p:cNvSpPr/>
          <p:nvPr/>
        </p:nvSpPr>
        <p:spPr>
          <a:xfrm>
            <a:off x="3937205" y="5795972"/>
            <a:ext cx="4451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[cf.  Emergent gravity: </a:t>
            </a:r>
            <a:r>
              <a:rPr lang="en-US" altLang="ja-JP" dirty="0" err="1" smtClean="0">
                <a:solidFill>
                  <a:schemeClr val="accent6">
                    <a:lumMod val="50000"/>
                  </a:schemeClr>
                </a:solidFill>
              </a:rPr>
              <a:t>Raamsdonk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 09, Lee 09]</a:t>
            </a:r>
            <a:endParaRPr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800" dirty="0" smtClean="0"/>
              <a:t>(5-2) Tensor Network (TN)  </a:t>
            </a:r>
          </a:p>
          <a:p>
            <a:pPr>
              <a:buNone/>
            </a:pPr>
            <a:r>
              <a:rPr lang="en-US" altLang="ja-JP" sz="2800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[See e.g. Vidal 1106.1082 and references therein]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Recently, there have been remarkable progresses in numerical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algorithms for quantum lattice models, based on so called </a:t>
            </a:r>
          </a:p>
          <a:p>
            <a:pPr>
              <a:buNone/>
            </a:pPr>
            <a:r>
              <a:rPr lang="en-US" altLang="ja-JP" sz="2400" i="1" dirty="0" smtClean="0">
                <a:solidFill>
                  <a:srgbClr val="002060"/>
                </a:solidFill>
              </a:rPr>
              <a:t>tensor product states</a:t>
            </a:r>
            <a:r>
              <a:rPr lang="en-US" altLang="ja-JP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Basically, people try to find nice 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variational</a:t>
            </a:r>
            <a:r>
              <a:rPr lang="en-US" altLang="ja-JP" sz="2400" dirty="0" smtClean="0">
                <a:solidFill>
                  <a:srgbClr val="002060"/>
                </a:solidFill>
              </a:rPr>
              <a:t> 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ansatzs</a:t>
            </a:r>
            <a:r>
              <a:rPr lang="en-US" altLang="ja-JP" sz="2400" dirty="0" smtClean="0">
                <a:solidFill>
                  <a:srgbClr val="002060"/>
                </a:solidFill>
              </a:rPr>
              <a:t> for 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the ground state wave functions for various spin systems.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  </a:t>
            </a:r>
          </a:p>
          <a:p>
            <a:pPr>
              <a:buNone/>
            </a:pPr>
            <a:r>
              <a:rPr lang="ja-JP" altLang="en-US" sz="2400" dirty="0" smtClean="0"/>
              <a:t>⇒　</a:t>
            </a:r>
            <a:r>
              <a:rPr lang="en-US" altLang="ja-JP" sz="2400" dirty="0" smtClean="0"/>
              <a:t>An </a:t>
            </a:r>
            <a:r>
              <a:rPr lang="en-US" altLang="ja-JP" sz="2400" dirty="0" err="1" smtClean="0"/>
              <a:t>ansatz</a:t>
            </a:r>
            <a:r>
              <a:rPr lang="en-US" altLang="ja-JP" sz="2400" dirty="0" smtClean="0"/>
              <a:t> is good if it respects the quantum entanglement    </a:t>
            </a:r>
          </a:p>
          <a:p>
            <a:pPr>
              <a:buNone/>
            </a:pPr>
            <a:r>
              <a:rPr lang="en-US" altLang="ja-JP" sz="2400" dirty="0" smtClean="0"/>
              <a:t>          of the true ground state.</a:t>
            </a:r>
          </a:p>
          <a:p>
            <a:pPr>
              <a:buNone/>
            </a:pPr>
            <a:endParaRPr lang="en-US" altLang="ja-JP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kumimoji="1" lang="en-US" altLang="ja-JP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404664"/>
            <a:ext cx="8435280" cy="5721499"/>
          </a:xfrm>
        </p:spPr>
        <p:txBody>
          <a:bodyPr/>
          <a:lstStyle/>
          <a:p>
            <a:pPr>
              <a:buNone/>
            </a:pPr>
            <a:endParaRPr kumimoji="1" lang="en-US" altLang="ja-JP" u="sng" dirty="0" smtClean="0"/>
          </a:p>
          <a:p>
            <a:pPr>
              <a:buNone/>
            </a:pPr>
            <a:endParaRPr lang="en-US" altLang="ja-JP" u="sng" dirty="0" smtClean="0"/>
          </a:p>
          <a:p>
            <a:pPr>
              <a:buNone/>
            </a:pPr>
            <a:endParaRPr lang="en-US" altLang="ja-JP" u="sng" dirty="0" smtClean="0"/>
          </a:p>
          <a:p>
            <a:pPr>
              <a:buNone/>
            </a:pPr>
            <a:r>
              <a:rPr lang="en-US" altLang="ja-JP" sz="2800" u="sng" dirty="0" smtClean="0"/>
              <a:t>Ex. Matrix Product State (MPS)</a:t>
            </a:r>
            <a:r>
              <a:rPr lang="en-US" altLang="ja-JP" sz="2800" dirty="0" smtClean="0"/>
              <a:t>  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[DMRG: White 92,…, 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Rommer-Ostlund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95,..]</a:t>
            </a:r>
            <a:endParaRPr kumimoji="1" lang="en-US" altLang="ja-JP" sz="2000" u="sng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2411760" y="764704"/>
            <a:ext cx="1152128" cy="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>
            <a:off x="2987824" y="764704"/>
            <a:ext cx="8384" cy="711696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5138" name="Object 6"/>
          <p:cNvGraphicFramePr>
            <a:graphicFrameLocks noChangeAspect="1"/>
          </p:cNvGraphicFramePr>
          <p:nvPr/>
        </p:nvGraphicFramePr>
        <p:xfrm>
          <a:off x="1979712" y="548680"/>
          <a:ext cx="384175" cy="361950"/>
        </p:xfrm>
        <a:graphic>
          <a:graphicData uri="http://schemas.openxmlformats.org/presentationml/2006/ole">
            <p:oleObj spid="_x0000_s362498" name="数式" r:id="rId4" imgW="152280" imgH="139680" progId="Equation.3">
              <p:embed/>
            </p:oleObj>
          </a:graphicData>
        </a:graphic>
      </p:graphicFrame>
      <p:graphicFrame>
        <p:nvGraphicFramePr>
          <p:cNvPr id="475139" name="Object 6"/>
          <p:cNvGraphicFramePr>
            <a:graphicFrameLocks noChangeAspect="1"/>
          </p:cNvGraphicFramePr>
          <p:nvPr/>
        </p:nvGraphicFramePr>
        <p:xfrm>
          <a:off x="3563888" y="476672"/>
          <a:ext cx="384175" cy="527050"/>
        </p:xfrm>
        <a:graphic>
          <a:graphicData uri="http://schemas.openxmlformats.org/presentationml/2006/ole">
            <p:oleObj spid="_x0000_s362499" name="数式" r:id="rId5" imgW="152280" imgH="203040" progId="Equation.3">
              <p:embed/>
            </p:oleObj>
          </a:graphicData>
        </a:graphic>
      </p:graphicFrame>
      <p:graphicFrame>
        <p:nvGraphicFramePr>
          <p:cNvPr id="475140" name="Object 6"/>
          <p:cNvGraphicFramePr>
            <a:graphicFrameLocks noChangeAspect="1"/>
          </p:cNvGraphicFramePr>
          <p:nvPr/>
        </p:nvGraphicFramePr>
        <p:xfrm>
          <a:off x="2772073" y="1567508"/>
          <a:ext cx="384175" cy="361950"/>
        </p:xfrm>
        <a:graphic>
          <a:graphicData uri="http://schemas.openxmlformats.org/presentationml/2006/ole">
            <p:oleObj spid="_x0000_s362500" name="数式" r:id="rId6" imgW="152280" imgH="139680" progId="Equation.3">
              <p:embed/>
            </p:oleObj>
          </a:graphicData>
        </a:graphic>
      </p:graphicFrame>
      <p:sp>
        <p:nvSpPr>
          <p:cNvPr id="21" name="左右矢印 3"/>
          <p:cNvSpPr/>
          <p:nvPr/>
        </p:nvSpPr>
        <p:spPr>
          <a:xfrm>
            <a:off x="4139952" y="1052736"/>
            <a:ext cx="592378" cy="360040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75141" name="Object 6"/>
          <p:cNvGraphicFramePr>
            <a:graphicFrameLocks noChangeAspect="1"/>
          </p:cNvGraphicFramePr>
          <p:nvPr/>
        </p:nvGraphicFramePr>
        <p:xfrm>
          <a:off x="4932040" y="836712"/>
          <a:ext cx="1512168" cy="703417"/>
        </p:xfrm>
        <a:graphic>
          <a:graphicData uri="http://schemas.openxmlformats.org/presentationml/2006/ole">
            <p:oleObj spid="_x0000_s362501" name="数式" r:id="rId7" imgW="533160" imgH="241200" progId="Equation.3">
              <p:embed/>
            </p:oleObj>
          </a:graphicData>
        </a:graphic>
      </p:graphicFrame>
      <p:cxnSp>
        <p:nvCxnSpPr>
          <p:cNvPr id="23" name="直線コネクタ 22"/>
          <p:cNvCxnSpPr/>
          <p:nvPr/>
        </p:nvCxnSpPr>
        <p:spPr>
          <a:xfrm flipV="1">
            <a:off x="2557304" y="3836091"/>
            <a:ext cx="0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 flipV="1">
            <a:off x="3059832" y="3861048"/>
            <a:ext cx="1528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4717544" y="3836091"/>
            <a:ext cx="0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フリーフォーム 28"/>
          <p:cNvSpPr/>
          <p:nvPr/>
        </p:nvSpPr>
        <p:spPr>
          <a:xfrm>
            <a:off x="2118358" y="2852936"/>
            <a:ext cx="3101714" cy="1114044"/>
          </a:xfrm>
          <a:custGeom>
            <a:avLst/>
            <a:gdLst>
              <a:gd name="connsiteX0" fmla="*/ 470916 w 3285744"/>
              <a:gd name="connsiteY0" fmla="*/ 1001268 h 1112520"/>
              <a:gd name="connsiteX1" fmla="*/ 32004 w 3285744"/>
              <a:gd name="connsiteY1" fmla="*/ 635508 h 1112520"/>
              <a:gd name="connsiteX2" fmla="*/ 662940 w 3285744"/>
              <a:gd name="connsiteY2" fmla="*/ 132588 h 1112520"/>
              <a:gd name="connsiteX3" fmla="*/ 1705356 w 3285744"/>
              <a:gd name="connsiteY3" fmla="*/ 22860 h 1112520"/>
              <a:gd name="connsiteX4" fmla="*/ 3113532 w 3285744"/>
              <a:gd name="connsiteY4" fmla="*/ 269748 h 1112520"/>
              <a:gd name="connsiteX5" fmla="*/ 2738628 w 3285744"/>
              <a:gd name="connsiteY5" fmla="*/ 992124 h 1112520"/>
              <a:gd name="connsiteX6" fmla="*/ 470916 w 3285744"/>
              <a:gd name="connsiteY6" fmla="*/ 1001268 h 1112520"/>
              <a:gd name="connsiteX0" fmla="*/ 470916 w 3146871"/>
              <a:gd name="connsiteY0" fmla="*/ 1036319 h 1114044"/>
              <a:gd name="connsiteX1" fmla="*/ 32004 w 3146871"/>
              <a:gd name="connsiteY1" fmla="*/ 670559 h 1114044"/>
              <a:gd name="connsiteX2" fmla="*/ 662940 w 3146871"/>
              <a:gd name="connsiteY2" fmla="*/ 167639 h 1114044"/>
              <a:gd name="connsiteX3" fmla="*/ 1705356 w 3146871"/>
              <a:gd name="connsiteY3" fmla="*/ 57911 h 1114044"/>
              <a:gd name="connsiteX4" fmla="*/ 2920372 w 3146871"/>
              <a:gd name="connsiteY4" fmla="*/ 515103 h 1114044"/>
              <a:gd name="connsiteX5" fmla="*/ 2738628 w 3146871"/>
              <a:gd name="connsiteY5" fmla="*/ 1027175 h 1114044"/>
              <a:gd name="connsiteX6" fmla="*/ 470916 w 3146871"/>
              <a:gd name="connsiteY6" fmla="*/ 1036319 h 1114044"/>
              <a:gd name="connsiteX0" fmla="*/ 470916 w 3164593"/>
              <a:gd name="connsiteY0" fmla="*/ 1024317 h 1114043"/>
              <a:gd name="connsiteX1" fmla="*/ 32004 w 3164593"/>
              <a:gd name="connsiteY1" fmla="*/ 658557 h 1114043"/>
              <a:gd name="connsiteX2" fmla="*/ 662940 w 3164593"/>
              <a:gd name="connsiteY2" fmla="*/ 155637 h 1114043"/>
              <a:gd name="connsiteX3" fmla="*/ 1705356 w 3164593"/>
              <a:gd name="connsiteY3" fmla="*/ 45909 h 1114043"/>
              <a:gd name="connsiteX4" fmla="*/ 2992381 w 3164593"/>
              <a:gd name="connsiteY4" fmla="*/ 431094 h 1114043"/>
              <a:gd name="connsiteX5" fmla="*/ 2738628 w 3164593"/>
              <a:gd name="connsiteY5" fmla="*/ 1015173 h 1114043"/>
              <a:gd name="connsiteX6" fmla="*/ 470916 w 3164593"/>
              <a:gd name="connsiteY6" fmla="*/ 1024317 h 1114043"/>
              <a:gd name="connsiteX0" fmla="*/ 470916 w 3134869"/>
              <a:gd name="connsiteY0" fmla="*/ 1000315 h 1114044"/>
              <a:gd name="connsiteX1" fmla="*/ 32004 w 3134869"/>
              <a:gd name="connsiteY1" fmla="*/ 634555 h 1114044"/>
              <a:gd name="connsiteX2" fmla="*/ 662940 w 3134869"/>
              <a:gd name="connsiteY2" fmla="*/ 131635 h 1114044"/>
              <a:gd name="connsiteX3" fmla="*/ 1705356 w 3134869"/>
              <a:gd name="connsiteY3" fmla="*/ 21907 h 1114044"/>
              <a:gd name="connsiteX4" fmla="*/ 2848365 w 3134869"/>
              <a:gd name="connsiteY4" fmla="*/ 263076 h 1114044"/>
              <a:gd name="connsiteX5" fmla="*/ 2738628 w 3134869"/>
              <a:gd name="connsiteY5" fmla="*/ 991171 h 1114044"/>
              <a:gd name="connsiteX6" fmla="*/ 470916 w 3134869"/>
              <a:gd name="connsiteY6" fmla="*/ 1000315 h 1114044"/>
              <a:gd name="connsiteX0" fmla="*/ 413758 w 3077711"/>
              <a:gd name="connsiteY0" fmla="*/ 1000315 h 1114044"/>
              <a:gd name="connsiteX1" fmla="*/ 198919 w 3077711"/>
              <a:gd name="connsiteY1" fmla="*/ 623115 h 1114044"/>
              <a:gd name="connsiteX2" fmla="*/ 605782 w 3077711"/>
              <a:gd name="connsiteY2" fmla="*/ 131635 h 1114044"/>
              <a:gd name="connsiteX3" fmla="*/ 1648198 w 3077711"/>
              <a:gd name="connsiteY3" fmla="*/ 21907 h 1114044"/>
              <a:gd name="connsiteX4" fmla="*/ 2791207 w 3077711"/>
              <a:gd name="connsiteY4" fmla="*/ 263076 h 1114044"/>
              <a:gd name="connsiteX5" fmla="*/ 2681470 w 3077711"/>
              <a:gd name="connsiteY5" fmla="*/ 991171 h 1114044"/>
              <a:gd name="connsiteX6" fmla="*/ 413758 w 3077711"/>
              <a:gd name="connsiteY6" fmla="*/ 1000315 h 1114044"/>
              <a:gd name="connsiteX0" fmla="*/ 437761 w 3101714"/>
              <a:gd name="connsiteY0" fmla="*/ 1000315 h 1114044"/>
              <a:gd name="connsiteX1" fmla="*/ 78906 w 3101714"/>
              <a:gd name="connsiteY1" fmla="*/ 551107 h 1114044"/>
              <a:gd name="connsiteX2" fmla="*/ 629785 w 3101714"/>
              <a:gd name="connsiteY2" fmla="*/ 131635 h 1114044"/>
              <a:gd name="connsiteX3" fmla="*/ 1672201 w 3101714"/>
              <a:gd name="connsiteY3" fmla="*/ 21907 h 1114044"/>
              <a:gd name="connsiteX4" fmla="*/ 2815210 w 3101714"/>
              <a:gd name="connsiteY4" fmla="*/ 263076 h 1114044"/>
              <a:gd name="connsiteX5" fmla="*/ 2705473 w 3101714"/>
              <a:gd name="connsiteY5" fmla="*/ 991171 h 1114044"/>
              <a:gd name="connsiteX6" fmla="*/ 437761 w 3101714"/>
              <a:gd name="connsiteY6" fmla="*/ 1000315 h 111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1714" h="1114044">
                <a:moveTo>
                  <a:pt x="437761" y="1000315"/>
                </a:moveTo>
                <a:cubicBezTo>
                  <a:pt x="0" y="926971"/>
                  <a:pt x="46902" y="695887"/>
                  <a:pt x="78906" y="551107"/>
                </a:cubicBezTo>
                <a:cubicBezTo>
                  <a:pt x="110910" y="406327"/>
                  <a:pt x="364236" y="219835"/>
                  <a:pt x="629785" y="131635"/>
                </a:cubicBezTo>
                <a:cubicBezTo>
                  <a:pt x="895334" y="43435"/>
                  <a:pt x="1307964" y="0"/>
                  <a:pt x="1672201" y="21907"/>
                </a:cubicBezTo>
                <a:cubicBezTo>
                  <a:pt x="2036438" y="43814"/>
                  <a:pt x="2642998" y="101532"/>
                  <a:pt x="2815210" y="263076"/>
                </a:cubicBezTo>
                <a:cubicBezTo>
                  <a:pt x="2987422" y="424620"/>
                  <a:pt x="3101714" y="868298"/>
                  <a:pt x="2705473" y="991171"/>
                </a:cubicBezTo>
                <a:cubicBezTo>
                  <a:pt x="2309232" y="1114044"/>
                  <a:pt x="875522" y="1073659"/>
                  <a:pt x="437761" y="1000315"/>
                </a:cubicBez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75142" name="Object 6"/>
          <p:cNvGraphicFramePr>
            <a:graphicFrameLocks noChangeAspect="1"/>
          </p:cNvGraphicFramePr>
          <p:nvPr/>
        </p:nvGraphicFramePr>
        <p:xfrm>
          <a:off x="2197264" y="4484163"/>
          <a:ext cx="608112" cy="758527"/>
        </p:xfrm>
        <a:graphic>
          <a:graphicData uri="http://schemas.openxmlformats.org/presentationml/2006/ole">
            <p:oleObj spid="_x0000_s362502" name="数式" r:id="rId8" imgW="177480" imgH="215640" progId="Equation.3">
              <p:embed/>
            </p:oleObj>
          </a:graphicData>
        </a:graphic>
      </p:graphicFrame>
      <p:graphicFrame>
        <p:nvGraphicFramePr>
          <p:cNvPr id="475143" name="Object 7"/>
          <p:cNvGraphicFramePr>
            <a:graphicFrameLocks noChangeAspect="1"/>
          </p:cNvGraphicFramePr>
          <p:nvPr/>
        </p:nvGraphicFramePr>
        <p:xfrm>
          <a:off x="2752145" y="4484759"/>
          <a:ext cx="652462" cy="757237"/>
        </p:xfrm>
        <a:graphic>
          <a:graphicData uri="http://schemas.openxmlformats.org/presentationml/2006/ole">
            <p:oleObj spid="_x0000_s362503" name="数式" r:id="rId9" imgW="190440" imgH="215640" progId="Equation.3">
              <p:embed/>
            </p:oleObj>
          </a:graphicData>
        </a:graphic>
      </p:graphicFrame>
      <p:graphicFrame>
        <p:nvGraphicFramePr>
          <p:cNvPr id="475144" name="Object 8"/>
          <p:cNvGraphicFramePr>
            <a:graphicFrameLocks noChangeAspect="1"/>
          </p:cNvGraphicFramePr>
          <p:nvPr/>
        </p:nvGraphicFramePr>
        <p:xfrm>
          <a:off x="4425122" y="4474564"/>
          <a:ext cx="652462" cy="801687"/>
        </p:xfrm>
        <a:graphic>
          <a:graphicData uri="http://schemas.openxmlformats.org/presentationml/2006/ole">
            <p:oleObj spid="_x0000_s362504" name="数式" r:id="rId10" imgW="190440" imgH="228600" progId="Equation.3">
              <p:embed/>
            </p:oleObj>
          </a:graphicData>
        </a:graphic>
      </p:graphicFrame>
      <p:graphicFrame>
        <p:nvGraphicFramePr>
          <p:cNvPr id="475145" name="Object 9"/>
          <p:cNvGraphicFramePr>
            <a:graphicFrameLocks noChangeAspect="1"/>
          </p:cNvGraphicFramePr>
          <p:nvPr/>
        </p:nvGraphicFramePr>
        <p:xfrm>
          <a:off x="3565416" y="4268139"/>
          <a:ext cx="609600" cy="266700"/>
        </p:xfrm>
        <a:graphic>
          <a:graphicData uri="http://schemas.openxmlformats.org/presentationml/2006/ole">
            <p:oleObj spid="_x0000_s362505" name="数式" r:id="rId11" imgW="177480" imgH="75960" progId="Equation.3">
              <p:embed/>
            </p:oleObj>
          </a:graphicData>
        </a:graphic>
      </p:graphicFrame>
      <p:graphicFrame>
        <p:nvGraphicFramePr>
          <p:cNvPr id="475146" name="Object 6"/>
          <p:cNvGraphicFramePr>
            <a:graphicFrameLocks noChangeAspect="1"/>
          </p:cNvGraphicFramePr>
          <p:nvPr/>
        </p:nvGraphicFramePr>
        <p:xfrm>
          <a:off x="2237795" y="3305246"/>
          <a:ext cx="447675" cy="558800"/>
        </p:xfrm>
        <a:graphic>
          <a:graphicData uri="http://schemas.openxmlformats.org/presentationml/2006/ole">
            <p:oleObj spid="_x0000_s362506" name="数式" r:id="rId12" imgW="177480" imgH="215640" progId="Equation.3">
              <p:embed/>
            </p:oleObj>
          </a:graphicData>
        </a:graphic>
      </p:graphicFrame>
      <p:graphicFrame>
        <p:nvGraphicFramePr>
          <p:cNvPr id="475147" name="Object 11"/>
          <p:cNvGraphicFramePr>
            <a:graphicFrameLocks noChangeAspect="1"/>
          </p:cNvGraphicFramePr>
          <p:nvPr/>
        </p:nvGraphicFramePr>
        <p:xfrm>
          <a:off x="2653720" y="3332035"/>
          <a:ext cx="479425" cy="558800"/>
        </p:xfrm>
        <a:graphic>
          <a:graphicData uri="http://schemas.openxmlformats.org/presentationml/2006/ole">
            <p:oleObj spid="_x0000_s362507" name="数式" r:id="rId13" imgW="190440" imgH="215640" progId="Equation.3">
              <p:embed/>
            </p:oleObj>
          </a:graphicData>
        </a:graphic>
      </p:graphicFrame>
      <p:graphicFrame>
        <p:nvGraphicFramePr>
          <p:cNvPr id="475148" name="Object 12"/>
          <p:cNvGraphicFramePr>
            <a:graphicFrameLocks noChangeAspect="1"/>
          </p:cNvGraphicFramePr>
          <p:nvPr/>
        </p:nvGraphicFramePr>
        <p:xfrm>
          <a:off x="3126795" y="3394146"/>
          <a:ext cx="481012" cy="593725"/>
        </p:xfrm>
        <a:graphic>
          <a:graphicData uri="http://schemas.openxmlformats.org/presentationml/2006/ole">
            <p:oleObj spid="_x0000_s362508" name="数式" r:id="rId14" imgW="190440" imgH="228600" progId="Equation.3">
              <p:embed/>
            </p:oleObj>
          </a:graphicData>
        </a:graphic>
      </p:graphicFrame>
      <p:graphicFrame>
        <p:nvGraphicFramePr>
          <p:cNvPr id="475149" name="Object 13"/>
          <p:cNvGraphicFramePr>
            <a:graphicFrameLocks noChangeAspect="1"/>
          </p:cNvGraphicFramePr>
          <p:nvPr/>
        </p:nvGraphicFramePr>
        <p:xfrm>
          <a:off x="4213488" y="3332035"/>
          <a:ext cx="481012" cy="593725"/>
        </p:xfrm>
        <a:graphic>
          <a:graphicData uri="http://schemas.openxmlformats.org/presentationml/2006/ole">
            <p:oleObj spid="_x0000_s362509" name="数式" r:id="rId15" imgW="190440" imgH="228600" progId="Equation.3">
              <p:embed/>
            </p:oleObj>
          </a:graphicData>
        </a:graphic>
      </p:graphicFrame>
      <p:sp>
        <p:nvSpPr>
          <p:cNvPr id="38" name="左右矢印 3"/>
          <p:cNvSpPr/>
          <p:nvPr/>
        </p:nvSpPr>
        <p:spPr>
          <a:xfrm rot="5400000">
            <a:off x="3627739" y="5381373"/>
            <a:ext cx="520370" cy="360040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75150" name="Object 14"/>
          <p:cNvGraphicFramePr>
            <a:graphicFrameLocks noChangeAspect="1"/>
          </p:cNvGraphicFramePr>
          <p:nvPr/>
        </p:nvGraphicFramePr>
        <p:xfrm>
          <a:off x="581025" y="5516563"/>
          <a:ext cx="7958138" cy="1152525"/>
        </p:xfrm>
        <a:graphic>
          <a:graphicData uri="http://schemas.openxmlformats.org/presentationml/2006/ole">
            <p:oleObj spid="_x0000_s362510" name="数式" r:id="rId16" imgW="3340080" imgH="469800" progId="Equation.3">
              <p:embed/>
            </p:oleObj>
          </a:graphicData>
        </a:graphic>
      </p:graphicFrame>
      <p:graphicFrame>
        <p:nvGraphicFramePr>
          <p:cNvPr id="475151" name="Object 15"/>
          <p:cNvGraphicFramePr>
            <a:graphicFrameLocks noChangeAspect="1"/>
          </p:cNvGraphicFramePr>
          <p:nvPr/>
        </p:nvGraphicFramePr>
        <p:xfrm>
          <a:off x="6156176" y="3933056"/>
          <a:ext cx="2179637" cy="1252538"/>
        </p:xfrm>
        <a:graphic>
          <a:graphicData uri="http://schemas.openxmlformats.org/presentationml/2006/ole">
            <p:oleObj spid="_x0000_s362511" name="数式" r:id="rId17" imgW="863280" imgH="482400" progId="Equation.3">
              <p:embed/>
            </p:oleObj>
          </a:graphicData>
        </a:graphic>
      </p:graphicFrame>
      <p:sp>
        <p:nvSpPr>
          <p:cNvPr id="41" name="角丸四角形 40"/>
          <p:cNvSpPr/>
          <p:nvPr/>
        </p:nvSpPr>
        <p:spPr>
          <a:xfrm>
            <a:off x="1979712" y="4653136"/>
            <a:ext cx="3312368" cy="57606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979712" y="5157192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</a:rPr>
              <a:t>Spin chain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5865515"/>
          </a:xfrm>
        </p:spPr>
        <p:txBody>
          <a:bodyPr/>
          <a:lstStyle/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MPS and TTN are not good near quantum critical p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oints (CFTs) </a:t>
            </a:r>
          </a:p>
          <a:p>
            <a:pPr>
              <a:buNone/>
            </a:pPr>
            <a:r>
              <a:rPr kumimoji="1" lang="en-US" altLang="ja-JP" sz="2400" dirty="0" smtClean="0">
                <a:solidFill>
                  <a:srgbClr val="002060"/>
                </a:solidFill>
              </a:rPr>
              <a:t>because their entanglement entropies are </a:t>
            </a:r>
            <a:r>
              <a:rPr lang="en-US" altLang="ja-JP" sz="2400" dirty="0" smtClean="0">
                <a:solidFill>
                  <a:srgbClr val="002060"/>
                </a:solidFill>
              </a:rPr>
              <a:t>too small:</a:t>
            </a:r>
          </a:p>
          <a:p>
            <a:pPr>
              <a:buNone/>
            </a:pPr>
            <a:endParaRPr kumimoji="1"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kumimoji="1"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kumimoji="1"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kumimoji="1"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kumimoji="1"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kumimoji="1"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In general,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 </a:t>
            </a:r>
            <a:r>
              <a:rPr lang="en-US" altLang="ja-JP" sz="2400" dirty="0" smtClean="0">
                <a:solidFill>
                  <a:srgbClr val="002060"/>
                </a:solidFill>
              </a:rPr>
              <a:t> </a:t>
            </a:r>
            <a:endParaRPr kumimoji="1"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graphicFrame>
        <p:nvGraphicFramePr>
          <p:cNvPr id="481282" name="Object 2"/>
          <p:cNvGraphicFramePr>
            <a:graphicFrameLocks noChangeAspect="1"/>
          </p:cNvGraphicFramePr>
          <p:nvPr/>
        </p:nvGraphicFramePr>
        <p:xfrm>
          <a:off x="1691680" y="1196752"/>
          <a:ext cx="5328592" cy="616544"/>
        </p:xfrm>
        <a:graphic>
          <a:graphicData uri="http://schemas.openxmlformats.org/presentationml/2006/ole">
            <p:oleObj spid="_x0000_s363522" name="数式" r:id="rId4" imgW="2031840" imgH="228600" progId="Equation.3">
              <p:embed/>
            </p:oleObj>
          </a:graphicData>
        </a:graphic>
      </p:graphicFrame>
      <p:cxnSp>
        <p:nvCxnSpPr>
          <p:cNvPr id="5" name="直線コネクタ 4"/>
          <p:cNvCxnSpPr/>
          <p:nvPr/>
        </p:nvCxnSpPr>
        <p:spPr>
          <a:xfrm flipV="1">
            <a:off x="1122514" y="3152667"/>
            <a:ext cx="0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1553034" y="3224675"/>
            <a:ext cx="0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3282754" y="3152667"/>
            <a:ext cx="0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リーフォーム 7"/>
          <p:cNvSpPr/>
          <p:nvPr/>
        </p:nvSpPr>
        <p:spPr>
          <a:xfrm>
            <a:off x="683568" y="2169512"/>
            <a:ext cx="3101714" cy="1114044"/>
          </a:xfrm>
          <a:custGeom>
            <a:avLst/>
            <a:gdLst>
              <a:gd name="connsiteX0" fmla="*/ 470916 w 3285744"/>
              <a:gd name="connsiteY0" fmla="*/ 1001268 h 1112520"/>
              <a:gd name="connsiteX1" fmla="*/ 32004 w 3285744"/>
              <a:gd name="connsiteY1" fmla="*/ 635508 h 1112520"/>
              <a:gd name="connsiteX2" fmla="*/ 662940 w 3285744"/>
              <a:gd name="connsiteY2" fmla="*/ 132588 h 1112520"/>
              <a:gd name="connsiteX3" fmla="*/ 1705356 w 3285744"/>
              <a:gd name="connsiteY3" fmla="*/ 22860 h 1112520"/>
              <a:gd name="connsiteX4" fmla="*/ 3113532 w 3285744"/>
              <a:gd name="connsiteY4" fmla="*/ 269748 h 1112520"/>
              <a:gd name="connsiteX5" fmla="*/ 2738628 w 3285744"/>
              <a:gd name="connsiteY5" fmla="*/ 992124 h 1112520"/>
              <a:gd name="connsiteX6" fmla="*/ 470916 w 3285744"/>
              <a:gd name="connsiteY6" fmla="*/ 1001268 h 1112520"/>
              <a:gd name="connsiteX0" fmla="*/ 470916 w 3146871"/>
              <a:gd name="connsiteY0" fmla="*/ 1036319 h 1114044"/>
              <a:gd name="connsiteX1" fmla="*/ 32004 w 3146871"/>
              <a:gd name="connsiteY1" fmla="*/ 670559 h 1114044"/>
              <a:gd name="connsiteX2" fmla="*/ 662940 w 3146871"/>
              <a:gd name="connsiteY2" fmla="*/ 167639 h 1114044"/>
              <a:gd name="connsiteX3" fmla="*/ 1705356 w 3146871"/>
              <a:gd name="connsiteY3" fmla="*/ 57911 h 1114044"/>
              <a:gd name="connsiteX4" fmla="*/ 2920372 w 3146871"/>
              <a:gd name="connsiteY4" fmla="*/ 515103 h 1114044"/>
              <a:gd name="connsiteX5" fmla="*/ 2738628 w 3146871"/>
              <a:gd name="connsiteY5" fmla="*/ 1027175 h 1114044"/>
              <a:gd name="connsiteX6" fmla="*/ 470916 w 3146871"/>
              <a:gd name="connsiteY6" fmla="*/ 1036319 h 1114044"/>
              <a:gd name="connsiteX0" fmla="*/ 470916 w 3164593"/>
              <a:gd name="connsiteY0" fmla="*/ 1024317 h 1114043"/>
              <a:gd name="connsiteX1" fmla="*/ 32004 w 3164593"/>
              <a:gd name="connsiteY1" fmla="*/ 658557 h 1114043"/>
              <a:gd name="connsiteX2" fmla="*/ 662940 w 3164593"/>
              <a:gd name="connsiteY2" fmla="*/ 155637 h 1114043"/>
              <a:gd name="connsiteX3" fmla="*/ 1705356 w 3164593"/>
              <a:gd name="connsiteY3" fmla="*/ 45909 h 1114043"/>
              <a:gd name="connsiteX4" fmla="*/ 2992381 w 3164593"/>
              <a:gd name="connsiteY4" fmla="*/ 431094 h 1114043"/>
              <a:gd name="connsiteX5" fmla="*/ 2738628 w 3164593"/>
              <a:gd name="connsiteY5" fmla="*/ 1015173 h 1114043"/>
              <a:gd name="connsiteX6" fmla="*/ 470916 w 3164593"/>
              <a:gd name="connsiteY6" fmla="*/ 1024317 h 1114043"/>
              <a:gd name="connsiteX0" fmla="*/ 470916 w 3134869"/>
              <a:gd name="connsiteY0" fmla="*/ 1000315 h 1114044"/>
              <a:gd name="connsiteX1" fmla="*/ 32004 w 3134869"/>
              <a:gd name="connsiteY1" fmla="*/ 634555 h 1114044"/>
              <a:gd name="connsiteX2" fmla="*/ 662940 w 3134869"/>
              <a:gd name="connsiteY2" fmla="*/ 131635 h 1114044"/>
              <a:gd name="connsiteX3" fmla="*/ 1705356 w 3134869"/>
              <a:gd name="connsiteY3" fmla="*/ 21907 h 1114044"/>
              <a:gd name="connsiteX4" fmla="*/ 2848365 w 3134869"/>
              <a:gd name="connsiteY4" fmla="*/ 263076 h 1114044"/>
              <a:gd name="connsiteX5" fmla="*/ 2738628 w 3134869"/>
              <a:gd name="connsiteY5" fmla="*/ 991171 h 1114044"/>
              <a:gd name="connsiteX6" fmla="*/ 470916 w 3134869"/>
              <a:gd name="connsiteY6" fmla="*/ 1000315 h 1114044"/>
              <a:gd name="connsiteX0" fmla="*/ 413758 w 3077711"/>
              <a:gd name="connsiteY0" fmla="*/ 1000315 h 1114044"/>
              <a:gd name="connsiteX1" fmla="*/ 198919 w 3077711"/>
              <a:gd name="connsiteY1" fmla="*/ 623115 h 1114044"/>
              <a:gd name="connsiteX2" fmla="*/ 605782 w 3077711"/>
              <a:gd name="connsiteY2" fmla="*/ 131635 h 1114044"/>
              <a:gd name="connsiteX3" fmla="*/ 1648198 w 3077711"/>
              <a:gd name="connsiteY3" fmla="*/ 21907 h 1114044"/>
              <a:gd name="connsiteX4" fmla="*/ 2791207 w 3077711"/>
              <a:gd name="connsiteY4" fmla="*/ 263076 h 1114044"/>
              <a:gd name="connsiteX5" fmla="*/ 2681470 w 3077711"/>
              <a:gd name="connsiteY5" fmla="*/ 991171 h 1114044"/>
              <a:gd name="connsiteX6" fmla="*/ 413758 w 3077711"/>
              <a:gd name="connsiteY6" fmla="*/ 1000315 h 1114044"/>
              <a:gd name="connsiteX0" fmla="*/ 437761 w 3101714"/>
              <a:gd name="connsiteY0" fmla="*/ 1000315 h 1114044"/>
              <a:gd name="connsiteX1" fmla="*/ 78906 w 3101714"/>
              <a:gd name="connsiteY1" fmla="*/ 551107 h 1114044"/>
              <a:gd name="connsiteX2" fmla="*/ 629785 w 3101714"/>
              <a:gd name="connsiteY2" fmla="*/ 131635 h 1114044"/>
              <a:gd name="connsiteX3" fmla="*/ 1672201 w 3101714"/>
              <a:gd name="connsiteY3" fmla="*/ 21907 h 1114044"/>
              <a:gd name="connsiteX4" fmla="*/ 2815210 w 3101714"/>
              <a:gd name="connsiteY4" fmla="*/ 263076 h 1114044"/>
              <a:gd name="connsiteX5" fmla="*/ 2705473 w 3101714"/>
              <a:gd name="connsiteY5" fmla="*/ 991171 h 1114044"/>
              <a:gd name="connsiteX6" fmla="*/ 437761 w 3101714"/>
              <a:gd name="connsiteY6" fmla="*/ 1000315 h 111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1714" h="1114044">
                <a:moveTo>
                  <a:pt x="437761" y="1000315"/>
                </a:moveTo>
                <a:cubicBezTo>
                  <a:pt x="0" y="926971"/>
                  <a:pt x="46902" y="695887"/>
                  <a:pt x="78906" y="551107"/>
                </a:cubicBezTo>
                <a:cubicBezTo>
                  <a:pt x="110910" y="406327"/>
                  <a:pt x="364236" y="219835"/>
                  <a:pt x="629785" y="131635"/>
                </a:cubicBezTo>
                <a:cubicBezTo>
                  <a:pt x="895334" y="43435"/>
                  <a:pt x="1307964" y="0"/>
                  <a:pt x="1672201" y="21907"/>
                </a:cubicBezTo>
                <a:cubicBezTo>
                  <a:pt x="2036438" y="43814"/>
                  <a:pt x="2642998" y="101532"/>
                  <a:pt x="2815210" y="263076"/>
                </a:cubicBezTo>
                <a:cubicBezTo>
                  <a:pt x="2987422" y="424620"/>
                  <a:pt x="3101714" y="868298"/>
                  <a:pt x="2705473" y="991171"/>
                </a:cubicBezTo>
                <a:cubicBezTo>
                  <a:pt x="2309232" y="1114044"/>
                  <a:pt x="875522" y="1073659"/>
                  <a:pt x="437761" y="1000315"/>
                </a:cubicBez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832954" y="3800740"/>
          <a:ext cx="519560" cy="648072"/>
        </p:xfrm>
        <a:graphic>
          <a:graphicData uri="http://schemas.openxmlformats.org/presentationml/2006/ole">
            <p:oleObj spid="_x0000_s363523" name="数式" r:id="rId5" imgW="177480" imgH="215640" progId="Equation.3">
              <p:embed/>
            </p:oleObj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1349816" y="3801336"/>
          <a:ext cx="557888" cy="647476"/>
        </p:xfrm>
        <a:graphic>
          <a:graphicData uri="http://schemas.openxmlformats.org/presentationml/2006/ole">
            <p:oleObj spid="_x0000_s363524" name="数式" r:id="rId6" imgW="190440" imgH="215640" progId="Equation.3">
              <p:embed/>
            </p:oleObj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3139718" y="3791141"/>
          <a:ext cx="573556" cy="704734"/>
        </p:xfrm>
        <a:graphic>
          <a:graphicData uri="http://schemas.openxmlformats.org/presentationml/2006/ole">
            <p:oleObj spid="_x0000_s363525" name="数式" r:id="rId7" imgW="190440" imgH="228600" progId="Equation.3">
              <p:embed/>
            </p:oleObj>
          </a:graphicData>
        </a:graphic>
      </p:graphicFrame>
      <p:grpSp>
        <p:nvGrpSpPr>
          <p:cNvPr id="2" name="グループ化 35"/>
          <p:cNvGrpSpPr/>
          <p:nvPr/>
        </p:nvGrpSpPr>
        <p:grpSpPr>
          <a:xfrm>
            <a:off x="4649378" y="2060848"/>
            <a:ext cx="3960440" cy="2435027"/>
            <a:chOff x="971600" y="1124744"/>
            <a:chExt cx="7205613" cy="4163219"/>
          </a:xfrm>
        </p:grpSpPr>
        <p:cxnSp>
          <p:nvCxnSpPr>
            <p:cNvPr id="37" name="直線コネクタ 36"/>
            <p:cNvCxnSpPr/>
            <p:nvPr/>
          </p:nvCxnSpPr>
          <p:spPr>
            <a:xfrm flipV="1">
              <a:off x="1187624" y="1124744"/>
              <a:ext cx="3240360" cy="338437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2987824" y="3645024"/>
              <a:ext cx="504056" cy="86409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H="1" flipV="1">
              <a:off x="4427984" y="1124744"/>
              <a:ext cx="3456384" cy="338437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1979712" y="3717032"/>
              <a:ext cx="360040" cy="792088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3491880" y="3645024"/>
              <a:ext cx="576064" cy="86409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4716016" y="3645024"/>
              <a:ext cx="576064" cy="86409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2843808" y="2708920"/>
              <a:ext cx="648072" cy="936104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6660232" y="3645024"/>
              <a:ext cx="360040" cy="86409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5292080" y="3645024"/>
              <a:ext cx="576064" cy="86409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H="1">
              <a:off x="5292080" y="2636912"/>
              <a:ext cx="648072" cy="1008112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971600" y="4437112"/>
            <a:ext cx="608013" cy="757237"/>
          </p:xfrm>
          <a:graphic>
            <a:graphicData uri="http://schemas.openxmlformats.org/presentationml/2006/ole">
              <p:oleObj spid="_x0000_s363526" name="数式" r:id="rId8" imgW="177480" imgH="215640" progId="Equation.3">
                <p:embed/>
              </p:oleObj>
            </a:graphicData>
          </a:graphic>
        </p:graphicFrame>
        <p:graphicFrame>
          <p:nvGraphicFramePr>
            <p:cNvPr id="48" name="Object 3"/>
            <p:cNvGraphicFramePr>
              <a:graphicFrameLocks noChangeAspect="1"/>
            </p:cNvGraphicFramePr>
            <p:nvPr/>
          </p:nvGraphicFramePr>
          <p:xfrm>
            <a:off x="1979712" y="4437112"/>
            <a:ext cx="652463" cy="757237"/>
          </p:xfrm>
          <a:graphic>
            <a:graphicData uri="http://schemas.openxmlformats.org/presentationml/2006/ole">
              <p:oleObj spid="_x0000_s363527" name="数式" r:id="rId9" imgW="190440" imgH="215640" progId="Equation.3">
                <p:embed/>
              </p:oleObj>
            </a:graphicData>
          </a:graphic>
        </p:graphicFrame>
        <p:graphicFrame>
          <p:nvGraphicFramePr>
            <p:cNvPr id="49" name="Object 4"/>
            <p:cNvGraphicFramePr>
              <a:graphicFrameLocks noChangeAspect="1"/>
            </p:cNvGraphicFramePr>
            <p:nvPr/>
          </p:nvGraphicFramePr>
          <p:xfrm>
            <a:off x="2843213" y="4414838"/>
            <a:ext cx="652462" cy="801687"/>
          </p:xfrm>
          <a:graphic>
            <a:graphicData uri="http://schemas.openxmlformats.org/presentationml/2006/ole">
              <p:oleObj spid="_x0000_s363528" name="数式" r:id="rId10" imgW="190440" imgH="228600" progId="Equation.3">
                <p:embed/>
              </p:oleObj>
            </a:graphicData>
          </a:graphic>
        </p:graphicFrame>
        <p:graphicFrame>
          <p:nvGraphicFramePr>
            <p:cNvPr id="50" name="Object 5"/>
            <p:cNvGraphicFramePr>
              <a:graphicFrameLocks noChangeAspect="1"/>
            </p:cNvGraphicFramePr>
            <p:nvPr/>
          </p:nvGraphicFramePr>
          <p:xfrm>
            <a:off x="3703638" y="4449763"/>
            <a:ext cx="652462" cy="757237"/>
          </p:xfrm>
          <a:graphic>
            <a:graphicData uri="http://schemas.openxmlformats.org/presentationml/2006/ole">
              <p:oleObj spid="_x0000_s363529" name="数式" r:id="rId11" imgW="190440" imgH="215640" progId="Equation.3">
                <p:embed/>
              </p:oleObj>
            </a:graphicData>
          </a:graphic>
        </p:graphicFrame>
        <p:graphicFrame>
          <p:nvGraphicFramePr>
            <p:cNvPr id="51" name="Object 6"/>
            <p:cNvGraphicFramePr>
              <a:graphicFrameLocks noChangeAspect="1"/>
            </p:cNvGraphicFramePr>
            <p:nvPr/>
          </p:nvGraphicFramePr>
          <p:xfrm>
            <a:off x="5435600" y="4486275"/>
            <a:ext cx="652463" cy="801688"/>
          </p:xfrm>
          <a:graphic>
            <a:graphicData uri="http://schemas.openxmlformats.org/presentationml/2006/ole">
              <p:oleObj spid="_x0000_s363530" name="数式" r:id="rId12" imgW="190440" imgH="228600" progId="Equation.3">
                <p:embed/>
              </p:oleObj>
            </a:graphicData>
          </a:graphic>
        </p:graphicFrame>
        <p:graphicFrame>
          <p:nvGraphicFramePr>
            <p:cNvPr id="52" name="Object 7"/>
            <p:cNvGraphicFramePr>
              <a:graphicFrameLocks noChangeAspect="1"/>
            </p:cNvGraphicFramePr>
            <p:nvPr/>
          </p:nvGraphicFramePr>
          <p:xfrm>
            <a:off x="6372225" y="4486275"/>
            <a:ext cx="652463" cy="801688"/>
          </p:xfrm>
          <a:graphic>
            <a:graphicData uri="http://schemas.openxmlformats.org/presentationml/2006/ole">
              <p:oleObj spid="_x0000_s363531" name="数式" r:id="rId13" imgW="190440" imgH="228600" progId="Equation.3">
                <p:embed/>
              </p:oleObj>
            </a:graphicData>
          </a:graphic>
        </p:graphicFrame>
        <p:graphicFrame>
          <p:nvGraphicFramePr>
            <p:cNvPr id="53" name="Object 8"/>
            <p:cNvGraphicFramePr>
              <a:graphicFrameLocks noChangeAspect="1"/>
            </p:cNvGraphicFramePr>
            <p:nvPr/>
          </p:nvGraphicFramePr>
          <p:xfrm>
            <a:off x="7524750" y="4486275"/>
            <a:ext cx="652463" cy="801688"/>
          </p:xfrm>
          <a:graphic>
            <a:graphicData uri="http://schemas.openxmlformats.org/presentationml/2006/ole">
              <p:oleObj spid="_x0000_s363532" name="数式" r:id="rId14" imgW="190440" imgH="228600" progId="Equation.3">
                <p:embed/>
              </p:oleObj>
            </a:graphicData>
          </a:graphic>
        </p:graphicFrame>
        <p:graphicFrame>
          <p:nvGraphicFramePr>
            <p:cNvPr id="54" name="Object 9"/>
            <p:cNvGraphicFramePr>
              <a:graphicFrameLocks noChangeAspect="1"/>
            </p:cNvGraphicFramePr>
            <p:nvPr/>
          </p:nvGraphicFramePr>
          <p:xfrm>
            <a:off x="4500563" y="4414838"/>
            <a:ext cx="652462" cy="801687"/>
          </p:xfrm>
          <a:graphic>
            <a:graphicData uri="http://schemas.openxmlformats.org/presentationml/2006/ole">
              <p:oleObj spid="_x0000_s363533" name="数式" r:id="rId15" imgW="190440" imgH="228600" progId="Equation.3">
                <p:embed/>
              </p:oleObj>
            </a:graphicData>
          </a:graphic>
        </p:graphicFrame>
      </p:grpSp>
      <p:cxnSp>
        <p:nvCxnSpPr>
          <p:cNvPr id="55" name="直線コネクタ 54"/>
          <p:cNvCxnSpPr/>
          <p:nvPr/>
        </p:nvCxnSpPr>
        <p:spPr>
          <a:xfrm flipV="1">
            <a:off x="2057090" y="3199731"/>
            <a:ext cx="0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2705162" y="3199731"/>
            <a:ext cx="0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1308" name="Object 28"/>
          <p:cNvGraphicFramePr>
            <a:graphicFrameLocks noChangeAspect="1"/>
          </p:cNvGraphicFramePr>
          <p:nvPr/>
        </p:nvGraphicFramePr>
        <p:xfrm>
          <a:off x="1858330" y="3810075"/>
          <a:ext cx="558800" cy="685800"/>
        </p:xfrm>
        <a:graphic>
          <a:graphicData uri="http://schemas.openxmlformats.org/presentationml/2006/ole">
            <p:oleObj spid="_x0000_s363534" name="数式" r:id="rId16" imgW="190440" imgH="228600" progId="Equation.3">
              <p:embed/>
            </p:oleObj>
          </a:graphicData>
        </a:graphic>
      </p:graphicFrame>
      <p:graphicFrame>
        <p:nvGraphicFramePr>
          <p:cNvPr id="481309" name="Object 29"/>
          <p:cNvGraphicFramePr>
            <a:graphicFrameLocks noChangeAspect="1"/>
          </p:cNvGraphicFramePr>
          <p:nvPr/>
        </p:nvGraphicFramePr>
        <p:xfrm>
          <a:off x="2345122" y="3828208"/>
          <a:ext cx="819150" cy="685800"/>
        </p:xfrm>
        <a:graphic>
          <a:graphicData uri="http://schemas.openxmlformats.org/presentationml/2006/ole">
            <p:oleObj spid="_x0000_s363535" name="数式" r:id="rId17" imgW="279360" imgH="228600" progId="Equation.3">
              <p:embed/>
            </p:oleObj>
          </a:graphicData>
        </a:graphic>
      </p:graphicFrame>
      <p:sp>
        <p:nvSpPr>
          <p:cNvPr id="60" name="角丸四角形 59"/>
          <p:cNvSpPr/>
          <p:nvPr/>
        </p:nvSpPr>
        <p:spPr>
          <a:xfrm>
            <a:off x="1337010" y="3991819"/>
            <a:ext cx="1800200" cy="504056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角丸四角形 60"/>
          <p:cNvSpPr/>
          <p:nvPr/>
        </p:nvSpPr>
        <p:spPr>
          <a:xfrm>
            <a:off x="5657490" y="3991819"/>
            <a:ext cx="1800200" cy="504056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841066" y="4495875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C00000"/>
                </a:solidFill>
              </a:rPr>
              <a:t>A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305562" y="4495875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C00000"/>
                </a:solidFill>
              </a:rPr>
              <a:t>A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graphicFrame>
        <p:nvGraphicFramePr>
          <p:cNvPr id="481310" name="Object 30"/>
          <p:cNvGraphicFramePr>
            <a:graphicFrameLocks noChangeAspect="1"/>
          </p:cNvGraphicFramePr>
          <p:nvPr/>
        </p:nvGraphicFramePr>
        <p:xfrm>
          <a:off x="2201106" y="3559771"/>
          <a:ext cx="384740" cy="168324"/>
        </p:xfrm>
        <a:graphic>
          <a:graphicData uri="http://schemas.openxmlformats.org/presentationml/2006/ole">
            <p:oleObj spid="_x0000_s363536" name="数式" r:id="rId18" imgW="177480" imgH="75960" progId="Equation.3">
              <p:embed/>
            </p:oleObj>
          </a:graphicData>
        </a:graphic>
      </p:graphicFrame>
      <p:sp>
        <p:nvSpPr>
          <p:cNvPr id="65" name="フリーフォーム 64"/>
          <p:cNvSpPr/>
          <p:nvPr/>
        </p:nvSpPr>
        <p:spPr>
          <a:xfrm>
            <a:off x="1207426" y="2448035"/>
            <a:ext cx="1915668" cy="1548384"/>
          </a:xfrm>
          <a:custGeom>
            <a:avLst/>
            <a:gdLst>
              <a:gd name="connsiteX0" fmla="*/ 152400 w 1915668"/>
              <a:gd name="connsiteY0" fmla="*/ 1548384 h 1548384"/>
              <a:gd name="connsiteX1" fmla="*/ 152400 w 1915668"/>
              <a:gd name="connsiteY1" fmla="*/ 295656 h 1548384"/>
              <a:gd name="connsiteX2" fmla="*/ 1066800 w 1915668"/>
              <a:gd name="connsiteY2" fmla="*/ 48768 h 1548384"/>
              <a:gd name="connsiteX3" fmla="*/ 1789176 w 1915668"/>
              <a:gd name="connsiteY3" fmla="*/ 249936 h 1548384"/>
              <a:gd name="connsiteX4" fmla="*/ 1825752 w 1915668"/>
              <a:gd name="connsiteY4" fmla="*/ 1548384 h 1548384"/>
              <a:gd name="connsiteX5" fmla="*/ 1825752 w 1915668"/>
              <a:gd name="connsiteY5" fmla="*/ 1548384 h 154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5668" h="1548384">
                <a:moveTo>
                  <a:pt x="152400" y="1548384"/>
                </a:moveTo>
                <a:cubicBezTo>
                  <a:pt x="76200" y="1046988"/>
                  <a:pt x="0" y="545592"/>
                  <a:pt x="152400" y="295656"/>
                </a:cubicBezTo>
                <a:cubicBezTo>
                  <a:pt x="304800" y="45720"/>
                  <a:pt x="794004" y="56388"/>
                  <a:pt x="1066800" y="48768"/>
                </a:cubicBezTo>
                <a:cubicBezTo>
                  <a:pt x="1339596" y="41148"/>
                  <a:pt x="1662684" y="0"/>
                  <a:pt x="1789176" y="249936"/>
                </a:cubicBezTo>
                <a:cubicBezTo>
                  <a:pt x="1915668" y="499872"/>
                  <a:pt x="1825752" y="1548384"/>
                  <a:pt x="1825752" y="1548384"/>
                </a:cubicBezTo>
                <a:lnTo>
                  <a:pt x="1825752" y="1548384"/>
                </a:lnTo>
              </a:path>
            </a:pathLst>
          </a:cu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下矢印 65"/>
          <p:cNvSpPr/>
          <p:nvPr/>
        </p:nvSpPr>
        <p:spPr>
          <a:xfrm rot="19130007">
            <a:off x="858643" y="2702586"/>
            <a:ext cx="360040" cy="432048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下矢印 66"/>
          <p:cNvSpPr/>
          <p:nvPr/>
        </p:nvSpPr>
        <p:spPr>
          <a:xfrm rot="2332356">
            <a:off x="3088903" y="2688807"/>
            <a:ext cx="360040" cy="432048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/>
        </p:nvSpPr>
        <p:spPr>
          <a:xfrm>
            <a:off x="5489866" y="2889995"/>
            <a:ext cx="2101596" cy="1207008"/>
          </a:xfrm>
          <a:custGeom>
            <a:avLst/>
            <a:gdLst>
              <a:gd name="connsiteX0" fmla="*/ 176784 w 2101596"/>
              <a:gd name="connsiteY0" fmla="*/ 1097280 h 1207008"/>
              <a:gd name="connsiteX1" fmla="*/ 131064 w 2101596"/>
              <a:gd name="connsiteY1" fmla="*/ 694944 h 1207008"/>
              <a:gd name="connsiteX2" fmla="*/ 963168 w 2101596"/>
              <a:gd name="connsiteY2" fmla="*/ 18288 h 1207008"/>
              <a:gd name="connsiteX3" fmla="*/ 1932432 w 2101596"/>
              <a:gd name="connsiteY3" fmla="*/ 585216 h 1207008"/>
              <a:gd name="connsiteX4" fmla="*/ 1978152 w 2101596"/>
              <a:gd name="connsiteY4" fmla="*/ 1207008 h 120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596" h="1207008">
                <a:moveTo>
                  <a:pt x="176784" y="1097280"/>
                </a:moveTo>
                <a:cubicBezTo>
                  <a:pt x="88392" y="986028"/>
                  <a:pt x="0" y="874776"/>
                  <a:pt x="131064" y="694944"/>
                </a:cubicBezTo>
                <a:cubicBezTo>
                  <a:pt x="262128" y="515112"/>
                  <a:pt x="662940" y="36576"/>
                  <a:pt x="963168" y="18288"/>
                </a:cubicBezTo>
                <a:cubicBezTo>
                  <a:pt x="1263396" y="0"/>
                  <a:pt x="1763268" y="387096"/>
                  <a:pt x="1932432" y="585216"/>
                </a:cubicBezTo>
                <a:cubicBezTo>
                  <a:pt x="2101596" y="783336"/>
                  <a:pt x="2039874" y="995172"/>
                  <a:pt x="1978152" y="1207008"/>
                </a:cubicBezTo>
              </a:path>
            </a:pathLst>
          </a:cu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下矢印 68"/>
          <p:cNvSpPr/>
          <p:nvPr/>
        </p:nvSpPr>
        <p:spPr>
          <a:xfrm rot="21242017">
            <a:off x="6975114" y="2713217"/>
            <a:ext cx="360040" cy="432048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下矢印 69"/>
          <p:cNvSpPr/>
          <p:nvPr/>
        </p:nvSpPr>
        <p:spPr>
          <a:xfrm>
            <a:off x="5729498" y="2695675"/>
            <a:ext cx="360040" cy="432048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81311" name="Object 31"/>
          <p:cNvGraphicFramePr>
            <a:graphicFrameLocks noChangeAspect="1"/>
          </p:cNvGraphicFramePr>
          <p:nvPr/>
        </p:nvGraphicFramePr>
        <p:xfrm>
          <a:off x="2095500" y="5300663"/>
          <a:ext cx="5428828" cy="1231900"/>
        </p:xfrm>
        <a:graphic>
          <a:graphicData uri="http://schemas.openxmlformats.org/presentationml/2006/ole">
            <p:oleObj spid="_x0000_s363537" name="数式" r:id="rId19" imgW="2031840" imgH="457200" progId="Equation.3">
              <p:embed/>
            </p:oleObj>
          </a:graphicData>
        </a:graphic>
      </p:graphicFrame>
      <p:graphicFrame>
        <p:nvGraphicFramePr>
          <p:cNvPr id="481313" name="Object 33"/>
          <p:cNvGraphicFramePr>
            <a:graphicFrameLocks noChangeAspect="1"/>
          </p:cNvGraphicFramePr>
          <p:nvPr/>
        </p:nvGraphicFramePr>
        <p:xfrm>
          <a:off x="1691680" y="2420888"/>
          <a:ext cx="500063" cy="581025"/>
        </p:xfrm>
        <a:graphic>
          <a:graphicData uri="http://schemas.openxmlformats.org/presentationml/2006/ole">
            <p:oleObj spid="_x0000_s363538" name="数式" r:id="rId20" imgW="190440" imgH="215640" progId="Equation.3">
              <p:embed/>
            </p:oleObj>
          </a:graphicData>
        </a:graphic>
      </p:graphicFrame>
      <p:graphicFrame>
        <p:nvGraphicFramePr>
          <p:cNvPr id="481314" name="Object 34"/>
          <p:cNvGraphicFramePr>
            <a:graphicFrameLocks noChangeAspect="1"/>
          </p:cNvGraphicFramePr>
          <p:nvPr/>
        </p:nvGraphicFramePr>
        <p:xfrm>
          <a:off x="6300192" y="2348880"/>
          <a:ext cx="500063" cy="581025"/>
        </p:xfrm>
        <a:graphic>
          <a:graphicData uri="http://schemas.openxmlformats.org/presentationml/2006/ole">
            <p:oleObj spid="_x0000_s363539" name="数式" r:id="rId21" imgW="1904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793507"/>
          </a:xfrm>
        </p:spPr>
        <p:txBody>
          <a:bodyPr/>
          <a:lstStyle/>
          <a:p>
            <a:pPr>
              <a:buNone/>
            </a:pPr>
            <a:r>
              <a:rPr kumimoji="1" lang="en-US" altLang="ja-JP" sz="2800" dirty="0" smtClean="0"/>
              <a:t>(5-3)  </a:t>
            </a:r>
            <a:r>
              <a:rPr kumimoji="1" lang="en-US" altLang="ja-JP" sz="2800" dirty="0" err="1" smtClean="0"/>
              <a:t>AdS</a:t>
            </a:r>
            <a:r>
              <a:rPr kumimoji="1" lang="en-US" altLang="ja-JP" sz="2800" dirty="0" smtClean="0"/>
              <a:t>/CFT and </a:t>
            </a:r>
            <a:r>
              <a:rPr lang="en-US" altLang="ja-JP" sz="2800" dirty="0" smtClean="0"/>
              <a:t>(c)</a:t>
            </a:r>
            <a:r>
              <a:rPr kumimoji="1" lang="en-US" altLang="ja-JP" sz="2800" dirty="0" smtClean="0"/>
              <a:t>MERA </a:t>
            </a:r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r>
              <a:rPr kumimoji="1" lang="en-US" altLang="ja-JP" sz="2800" u="sng" dirty="0" smtClean="0"/>
              <a:t>MERA</a:t>
            </a:r>
            <a:r>
              <a:rPr kumimoji="1" lang="en-US" altLang="ja-JP" sz="2800" dirty="0" smtClean="0"/>
              <a:t> </a:t>
            </a:r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Multiscale</a:t>
            </a:r>
            <a:r>
              <a:rPr kumimoji="1" lang="en-US" altLang="ja-JP" sz="2400" dirty="0" smtClean="0"/>
              <a:t> Entanglement Renormalization </a:t>
            </a:r>
            <a:r>
              <a:rPr kumimoji="1" lang="en-US" altLang="ja-JP" sz="2400" dirty="0" err="1" smtClean="0"/>
              <a:t>Ansatz</a:t>
            </a:r>
            <a:r>
              <a:rPr kumimoji="1" lang="en-US" altLang="ja-JP" sz="2400" dirty="0" smtClean="0"/>
              <a:t>):</a:t>
            </a:r>
          </a:p>
          <a:p>
            <a:pPr>
              <a:buNone/>
            </a:pPr>
            <a:r>
              <a:rPr lang="en-US" altLang="ja-JP" sz="2400" dirty="0" smtClean="0"/>
              <a:t>An efficient </a:t>
            </a:r>
            <a:r>
              <a:rPr lang="en-US" altLang="ja-JP" sz="2400" dirty="0" err="1" smtClean="0"/>
              <a:t>variational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ansatz</a:t>
            </a:r>
            <a:r>
              <a:rPr lang="en-US" altLang="ja-JP" sz="2400" dirty="0" smtClean="0"/>
              <a:t> to find CFT ground states have been </a:t>
            </a:r>
          </a:p>
          <a:p>
            <a:pPr>
              <a:buNone/>
            </a:pPr>
            <a:r>
              <a:rPr lang="en-US" altLang="ja-JP" sz="2400" dirty="0" smtClean="0"/>
              <a:t>developed recently. 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[Vidal 05 (for a review see 0912.1651)]</a:t>
            </a:r>
            <a:r>
              <a:rPr lang="en-US" altLang="ja-JP" sz="2400" dirty="0" smtClean="0"/>
              <a:t>.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To respect its large entanglement in a CFT,  we add </a:t>
            </a:r>
            <a:r>
              <a:rPr lang="en-US" altLang="ja-JP" sz="2400" dirty="0" smtClean="0">
                <a:solidFill>
                  <a:srgbClr val="C00000"/>
                </a:solidFill>
              </a:rPr>
              <a:t>(</a:t>
            </a:r>
            <a:r>
              <a:rPr lang="en-US" altLang="ja-JP" sz="2400" dirty="0" err="1" smtClean="0">
                <a:solidFill>
                  <a:srgbClr val="C00000"/>
                </a:solidFill>
              </a:rPr>
              <a:t>dis</a:t>
            </a:r>
            <a:r>
              <a:rPr lang="en-US" altLang="ja-JP" sz="2400" dirty="0" smtClean="0">
                <a:solidFill>
                  <a:srgbClr val="C00000"/>
                </a:solidFill>
              </a:rPr>
              <a:t>)entanglers</a:t>
            </a:r>
            <a:r>
              <a:rPr lang="en-US" altLang="ja-JP" sz="2400" dirty="0" smtClean="0"/>
              <a:t>.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</p:txBody>
      </p:sp>
      <p:grpSp>
        <p:nvGrpSpPr>
          <p:cNvPr id="2" name="グループ化 3"/>
          <p:cNvGrpSpPr/>
          <p:nvPr/>
        </p:nvGrpSpPr>
        <p:grpSpPr>
          <a:xfrm>
            <a:off x="323528" y="3789040"/>
            <a:ext cx="3960440" cy="2435027"/>
            <a:chOff x="971600" y="1124744"/>
            <a:chExt cx="7205613" cy="4163219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1187624" y="1124744"/>
              <a:ext cx="3240360" cy="338437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H="1">
              <a:off x="2987824" y="3645024"/>
              <a:ext cx="504056" cy="86409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H="1" flipV="1">
              <a:off x="4427984" y="1124744"/>
              <a:ext cx="3456384" cy="338437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1979712" y="3717032"/>
              <a:ext cx="360040" cy="792088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3491880" y="3645024"/>
              <a:ext cx="576064" cy="86409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4716016" y="3645024"/>
              <a:ext cx="576064" cy="86409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2843808" y="2708920"/>
              <a:ext cx="648072" cy="936104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6660232" y="3645024"/>
              <a:ext cx="360040" cy="86409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5292080" y="3645024"/>
              <a:ext cx="576064" cy="86409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5292080" y="2636912"/>
              <a:ext cx="648072" cy="1008112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971600" y="4437112"/>
            <a:ext cx="608013" cy="757237"/>
          </p:xfrm>
          <a:graphic>
            <a:graphicData uri="http://schemas.openxmlformats.org/presentationml/2006/ole">
              <p:oleObj spid="_x0000_s334850" name="数式" r:id="rId4" imgW="177480" imgH="215640" progId="Equation.3">
                <p:embed/>
              </p:oleObj>
            </a:graphicData>
          </a:graphic>
        </p:graphicFrame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1979712" y="4437112"/>
            <a:ext cx="652463" cy="757237"/>
          </p:xfrm>
          <a:graphic>
            <a:graphicData uri="http://schemas.openxmlformats.org/presentationml/2006/ole">
              <p:oleObj spid="_x0000_s334851" name="数式" r:id="rId5" imgW="190440" imgH="215640" progId="Equation.3">
                <p:embed/>
              </p:oleObj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2843213" y="4414838"/>
            <a:ext cx="652462" cy="801687"/>
          </p:xfrm>
          <a:graphic>
            <a:graphicData uri="http://schemas.openxmlformats.org/presentationml/2006/ole">
              <p:oleObj spid="_x0000_s334852" name="数式" r:id="rId6" imgW="190440" imgH="228600" progId="Equation.3">
                <p:embed/>
              </p:oleObj>
            </a:graphicData>
          </a:graphic>
        </p:graphicFrame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3703638" y="4449763"/>
            <a:ext cx="652462" cy="757237"/>
          </p:xfrm>
          <a:graphic>
            <a:graphicData uri="http://schemas.openxmlformats.org/presentationml/2006/ole">
              <p:oleObj spid="_x0000_s334853" name="数式" r:id="rId7" imgW="190440" imgH="215640" progId="Equation.3">
                <p:embed/>
              </p:oleObj>
            </a:graphicData>
          </a:graphic>
        </p:graphicFrame>
        <p:graphicFrame>
          <p:nvGraphicFramePr>
            <p:cNvPr id="19" name="Object 6"/>
            <p:cNvGraphicFramePr>
              <a:graphicFrameLocks noChangeAspect="1"/>
            </p:cNvGraphicFramePr>
            <p:nvPr/>
          </p:nvGraphicFramePr>
          <p:xfrm>
            <a:off x="5435600" y="4486275"/>
            <a:ext cx="652463" cy="801688"/>
          </p:xfrm>
          <a:graphic>
            <a:graphicData uri="http://schemas.openxmlformats.org/presentationml/2006/ole">
              <p:oleObj spid="_x0000_s334854" name="数式" r:id="rId8" imgW="190440" imgH="228600" progId="Equation.3">
                <p:embed/>
              </p:oleObj>
            </a:graphicData>
          </a:graphic>
        </p:graphicFrame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6372225" y="4486275"/>
            <a:ext cx="652463" cy="801688"/>
          </p:xfrm>
          <a:graphic>
            <a:graphicData uri="http://schemas.openxmlformats.org/presentationml/2006/ole">
              <p:oleObj spid="_x0000_s334855" name="数式" r:id="rId9" imgW="190440" imgH="228600" progId="Equation.3">
                <p:embed/>
              </p:oleObj>
            </a:graphicData>
          </a:graphic>
        </p:graphicFrame>
        <p:graphicFrame>
          <p:nvGraphicFramePr>
            <p:cNvPr id="21" name="Object 8"/>
            <p:cNvGraphicFramePr>
              <a:graphicFrameLocks noChangeAspect="1"/>
            </p:cNvGraphicFramePr>
            <p:nvPr/>
          </p:nvGraphicFramePr>
          <p:xfrm>
            <a:off x="7524750" y="4486275"/>
            <a:ext cx="652463" cy="801688"/>
          </p:xfrm>
          <a:graphic>
            <a:graphicData uri="http://schemas.openxmlformats.org/presentationml/2006/ole">
              <p:oleObj spid="_x0000_s334856" name="数式" r:id="rId10" imgW="190440" imgH="228600" progId="Equation.3">
                <p:embed/>
              </p:oleObj>
            </a:graphicData>
          </a:graphic>
        </p:graphicFrame>
        <p:graphicFrame>
          <p:nvGraphicFramePr>
            <p:cNvPr id="22" name="Object 9"/>
            <p:cNvGraphicFramePr>
              <a:graphicFrameLocks noChangeAspect="1"/>
            </p:cNvGraphicFramePr>
            <p:nvPr/>
          </p:nvGraphicFramePr>
          <p:xfrm>
            <a:off x="4500563" y="4414838"/>
            <a:ext cx="652462" cy="801687"/>
          </p:xfrm>
          <a:graphic>
            <a:graphicData uri="http://schemas.openxmlformats.org/presentationml/2006/ole">
              <p:oleObj spid="_x0000_s334857" name="数式" r:id="rId11" imgW="190440" imgH="228600" progId="Equation.3">
                <p:embed/>
              </p:oleObj>
            </a:graphicData>
          </a:graphic>
        </p:graphicFrame>
      </p:grpSp>
      <p:grpSp>
        <p:nvGrpSpPr>
          <p:cNvPr id="4" name="グループ化 27"/>
          <p:cNvGrpSpPr/>
          <p:nvPr/>
        </p:nvGrpSpPr>
        <p:grpSpPr>
          <a:xfrm>
            <a:off x="4932040" y="3789040"/>
            <a:ext cx="3960440" cy="2435027"/>
            <a:chOff x="971600" y="1124744"/>
            <a:chExt cx="7205613" cy="4163219"/>
          </a:xfrm>
        </p:grpSpPr>
        <p:cxnSp>
          <p:nvCxnSpPr>
            <p:cNvPr id="29" name="直線コネクタ 28"/>
            <p:cNvCxnSpPr/>
            <p:nvPr/>
          </p:nvCxnSpPr>
          <p:spPr>
            <a:xfrm flipV="1">
              <a:off x="1187624" y="1124744"/>
              <a:ext cx="3240360" cy="338437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2987824" y="3645024"/>
              <a:ext cx="504056" cy="86409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 flipV="1">
              <a:off x="4427984" y="1124744"/>
              <a:ext cx="3456384" cy="338437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1979712" y="3717032"/>
              <a:ext cx="360040" cy="792088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3491880" y="3645024"/>
              <a:ext cx="576064" cy="86409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>
              <a:off x="4716016" y="3645024"/>
              <a:ext cx="576064" cy="86409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2843808" y="2708920"/>
              <a:ext cx="648072" cy="936104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6660232" y="3645024"/>
              <a:ext cx="360040" cy="86409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5292080" y="3645024"/>
              <a:ext cx="576064" cy="864096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5292080" y="2636912"/>
              <a:ext cx="648072" cy="1008112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971600" y="4437112"/>
            <a:ext cx="608013" cy="757237"/>
          </p:xfrm>
          <a:graphic>
            <a:graphicData uri="http://schemas.openxmlformats.org/presentationml/2006/ole">
              <p:oleObj spid="_x0000_s334858" name="数式" r:id="rId12" imgW="177480" imgH="215640" progId="Equation.3">
                <p:embed/>
              </p:oleObj>
            </a:graphicData>
          </a:graphic>
        </p:graphicFrame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1979712" y="4437112"/>
            <a:ext cx="652463" cy="757237"/>
          </p:xfrm>
          <a:graphic>
            <a:graphicData uri="http://schemas.openxmlformats.org/presentationml/2006/ole">
              <p:oleObj spid="_x0000_s334859" name="数式" r:id="rId13" imgW="190440" imgH="215640" progId="Equation.3">
                <p:embed/>
              </p:oleObj>
            </a:graphicData>
          </a:graphic>
        </p:graphicFrame>
        <p:graphicFrame>
          <p:nvGraphicFramePr>
            <p:cNvPr id="41" name="Object 4"/>
            <p:cNvGraphicFramePr>
              <a:graphicFrameLocks noChangeAspect="1"/>
            </p:cNvGraphicFramePr>
            <p:nvPr/>
          </p:nvGraphicFramePr>
          <p:xfrm>
            <a:off x="2843213" y="4414838"/>
            <a:ext cx="652462" cy="801687"/>
          </p:xfrm>
          <a:graphic>
            <a:graphicData uri="http://schemas.openxmlformats.org/presentationml/2006/ole">
              <p:oleObj spid="_x0000_s334860" name="数式" r:id="rId14" imgW="190440" imgH="228600" progId="Equation.3">
                <p:embed/>
              </p:oleObj>
            </a:graphicData>
          </a:graphic>
        </p:graphicFrame>
        <p:graphicFrame>
          <p:nvGraphicFramePr>
            <p:cNvPr id="42" name="Object 5"/>
            <p:cNvGraphicFramePr>
              <a:graphicFrameLocks noChangeAspect="1"/>
            </p:cNvGraphicFramePr>
            <p:nvPr/>
          </p:nvGraphicFramePr>
          <p:xfrm>
            <a:off x="3703638" y="4449763"/>
            <a:ext cx="652462" cy="757237"/>
          </p:xfrm>
          <a:graphic>
            <a:graphicData uri="http://schemas.openxmlformats.org/presentationml/2006/ole">
              <p:oleObj spid="_x0000_s334861" name="数式" r:id="rId15" imgW="190440" imgH="215640" progId="Equation.3">
                <p:embed/>
              </p:oleObj>
            </a:graphicData>
          </a:graphic>
        </p:graphicFrame>
        <p:graphicFrame>
          <p:nvGraphicFramePr>
            <p:cNvPr id="43" name="Object 6"/>
            <p:cNvGraphicFramePr>
              <a:graphicFrameLocks noChangeAspect="1"/>
            </p:cNvGraphicFramePr>
            <p:nvPr/>
          </p:nvGraphicFramePr>
          <p:xfrm>
            <a:off x="5435600" y="4486275"/>
            <a:ext cx="652463" cy="801688"/>
          </p:xfrm>
          <a:graphic>
            <a:graphicData uri="http://schemas.openxmlformats.org/presentationml/2006/ole">
              <p:oleObj spid="_x0000_s334862" name="数式" r:id="rId16" imgW="190440" imgH="228600" progId="Equation.3">
                <p:embed/>
              </p:oleObj>
            </a:graphicData>
          </a:graphic>
        </p:graphicFrame>
        <p:graphicFrame>
          <p:nvGraphicFramePr>
            <p:cNvPr id="44" name="Object 7"/>
            <p:cNvGraphicFramePr>
              <a:graphicFrameLocks noChangeAspect="1"/>
            </p:cNvGraphicFramePr>
            <p:nvPr/>
          </p:nvGraphicFramePr>
          <p:xfrm>
            <a:off x="6372225" y="4486275"/>
            <a:ext cx="652463" cy="801688"/>
          </p:xfrm>
          <a:graphic>
            <a:graphicData uri="http://schemas.openxmlformats.org/presentationml/2006/ole">
              <p:oleObj spid="_x0000_s334863" name="数式" r:id="rId17" imgW="190440" imgH="228600" progId="Equation.3">
                <p:embed/>
              </p:oleObj>
            </a:graphicData>
          </a:graphic>
        </p:graphicFrame>
        <p:graphicFrame>
          <p:nvGraphicFramePr>
            <p:cNvPr id="45" name="Object 8"/>
            <p:cNvGraphicFramePr>
              <a:graphicFrameLocks noChangeAspect="1"/>
            </p:cNvGraphicFramePr>
            <p:nvPr/>
          </p:nvGraphicFramePr>
          <p:xfrm>
            <a:off x="7524750" y="4486275"/>
            <a:ext cx="652463" cy="801688"/>
          </p:xfrm>
          <a:graphic>
            <a:graphicData uri="http://schemas.openxmlformats.org/presentationml/2006/ole">
              <p:oleObj spid="_x0000_s334864" name="数式" r:id="rId18" imgW="190440" imgH="228600" progId="Equation.3">
                <p:embed/>
              </p:oleObj>
            </a:graphicData>
          </a:graphic>
        </p:graphicFrame>
        <p:graphicFrame>
          <p:nvGraphicFramePr>
            <p:cNvPr id="46" name="Object 9"/>
            <p:cNvGraphicFramePr>
              <a:graphicFrameLocks noChangeAspect="1"/>
            </p:cNvGraphicFramePr>
            <p:nvPr/>
          </p:nvGraphicFramePr>
          <p:xfrm>
            <a:off x="4500563" y="4414838"/>
            <a:ext cx="652462" cy="801687"/>
          </p:xfrm>
          <a:graphic>
            <a:graphicData uri="http://schemas.openxmlformats.org/presentationml/2006/ole">
              <p:oleObj spid="_x0000_s334865" name="数式" r:id="rId19" imgW="190440" imgH="228600" progId="Equation.3">
                <p:embed/>
              </p:oleObj>
            </a:graphicData>
          </a:graphic>
        </p:graphicFrame>
      </p:grpSp>
      <p:sp>
        <p:nvSpPr>
          <p:cNvPr id="47" name="下矢印 46"/>
          <p:cNvSpPr/>
          <p:nvPr/>
        </p:nvSpPr>
        <p:spPr>
          <a:xfrm rot="16200000">
            <a:off x="4457380" y="4263700"/>
            <a:ext cx="360040" cy="850879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/>
          <p:nvPr/>
        </p:nvCxnSpPr>
        <p:spPr>
          <a:xfrm>
            <a:off x="5580112" y="5517232"/>
            <a:ext cx="576064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516216" y="5517232"/>
            <a:ext cx="64807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7452320" y="5517232"/>
            <a:ext cx="72008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6156176" y="5013176"/>
            <a:ext cx="1296144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6948264" y="4221088"/>
            <a:ext cx="1008112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7236296" y="3513202"/>
            <a:ext cx="19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Unitary transf.</a:t>
            </a:r>
          </a:p>
          <a:p>
            <a:r>
              <a:rPr lang="en-US" altLang="ja-JP" sz="2000" b="1" dirty="0" smtClean="0"/>
              <a:t>between 2 spins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/>
          <a:lstStyle/>
          <a:p>
            <a:pPr>
              <a:buNone/>
            </a:pPr>
            <a:r>
              <a:rPr kumimoji="1" lang="en-US" altLang="ja-JP" sz="2800" u="sng" dirty="0" smtClean="0"/>
              <a:t>Calcu</a:t>
            </a:r>
            <a:r>
              <a:rPr lang="en-US" altLang="ja-JP" sz="2800" u="sng" dirty="0" smtClean="0"/>
              <a:t>lations of EE in 1+1 dim. MERA</a:t>
            </a:r>
          </a:p>
          <a:p>
            <a:pPr marL="457200" indent="-457200">
              <a:buNone/>
            </a:pPr>
            <a:endParaRPr lang="en-US" altLang="ja-JP" sz="2400" dirty="0" smtClean="0"/>
          </a:p>
          <a:p>
            <a:pPr marL="457200" indent="-457200">
              <a:buNone/>
            </a:pPr>
            <a:r>
              <a:rPr lang="en-US" altLang="ja-JP" sz="2400" b="1" dirty="0" smtClean="0">
                <a:solidFill>
                  <a:schemeClr val="accent3">
                    <a:lumMod val="50000"/>
                  </a:schemeClr>
                </a:solidFill>
              </a:rPr>
              <a:t>A= an interval (length L)</a:t>
            </a:r>
          </a:p>
          <a:p>
            <a:pPr marL="457200" indent="-457200">
              <a:buNone/>
            </a:pPr>
            <a:endParaRPr lang="en-US" altLang="ja-JP" sz="2400" dirty="0" smtClean="0"/>
          </a:p>
          <a:p>
            <a:pPr marL="457200" indent="-457200"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2195736" y="1412777"/>
            <a:ext cx="2285064" cy="2088231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>
            <a:off x="3779912" y="2886864"/>
            <a:ext cx="186374" cy="542136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 flipV="1">
            <a:off x="4480800" y="1412777"/>
            <a:ext cx="2611480" cy="2088231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915816" y="2852936"/>
            <a:ext cx="216024" cy="576064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923928" y="2852936"/>
            <a:ext cx="432048" cy="72008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4860032" y="2924944"/>
            <a:ext cx="244616" cy="648072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635896" y="2204864"/>
            <a:ext cx="330391" cy="681999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6084168" y="2780928"/>
            <a:ext cx="53874" cy="72008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076056" y="2924944"/>
            <a:ext cx="360040" cy="648072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5076057" y="2204864"/>
            <a:ext cx="360039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267744" y="3429000"/>
            <a:ext cx="144016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1691680" y="3501008"/>
            <a:ext cx="522190" cy="72008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2854794" y="3429000"/>
            <a:ext cx="277046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3131840" y="3429000"/>
            <a:ext cx="144016" cy="864096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3779912" y="3429000"/>
            <a:ext cx="144016" cy="864096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3635896" y="3501008"/>
            <a:ext cx="144016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4355976" y="3501008"/>
            <a:ext cx="144016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>
            <a:off x="4211960" y="3501008"/>
            <a:ext cx="144016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4860032" y="3573016"/>
            <a:ext cx="144016" cy="72008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H="1">
            <a:off x="4716016" y="3573016"/>
            <a:ext cx="135632" cy="72008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5436096" y="3501008"/>
            <a:ext cx="216024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>
            <a:off x="5292080" y="3573016"/>
            <a:ext cx="144016" cy="72008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6084168" y="3429000"/>
            <a:ext cx="360040" cy="864096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H="1">
            <a:off x="5940152" y="3429000"/>
            <a:ext cx="144016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7092280" y="3501008"/>
            <a:ext cx="216024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H="1">
            <a:off x="6804248" y="3501008"/>
            <a:ext cx="288032" cy="7920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2339752" y="3933056"/>
            <a:ext cx="64807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3203848" y="3933056"/>
            <a:ext cx="504056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3851920" y="3933056"/>
            <a:ext cx="43204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 flipV="1">
            <a:off x="4427984" y="3933056"/>
            <a:ext cx="360040" cy="838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4932040" y="3933056"/>
            <a:ext cx="43204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5580112" y="3933056"/>
            <a:ext cx="43204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300192" y="3933056"/>
            <a:ext cx="64807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3059832" y="3212976"/>
            <a:ext cx="79208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>
            <a:off x="4139952" y="3212976"/>
            <a:ext cx="864096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5220072" y="3212976"/>
            <a:ext cx="864096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3779912" y="2492896"/>
            <a:ext cx="151216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フリーフォーム 120"/>
          <p:cNvSpPr/>
          <p:nvPr/>
        </p:nvSpPr>
        <p:spPr>
          <a:xfrm>
            <a:off x="3465576" y="2549652"/>
            <a:ext cx="1178432" cy="1887460"/>
          </a:xfrm>
          <a:custGeom>
            <a:avLst/>
            <a:gdLst>
              <a:gd name="connsiteX0" fmla="*/ 0 w 1152144"/>
              <a:gd name="connsiteY0" fmla="*/ 1848612 h 1885188"/>
              <a:gd name="connsiteX1" fmla="*/ 192024 w 1152144"/>
              <a:gd name="connsiteY1" fmla="*/ 394716 h 1885188"/>
              <a:gd name="connsiteX2" fmla="*/ 886968 w 1152144"/>
              <a:gd name="connsiteY2" fmla="*/ 248412 h 1885188"/>
              <a:gd name="connsiteX3" fmla="*/ 1152144 w 1152144"/>
              <a:gd name="connsiteY3" fmla="*/ 1885188 h 188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1885188">
                <a:moveTo>
                  <a:pt x="0" y="1848612"/>
                </a:moveTo>
                <a:cubicBezTo>
                  <a:pt x="22098" y="1255014"/>
                  <a:pt x="44196" y="661416"/>
                  <a:pt x="192024" y="394716"/>
                </a:cubicBezTo>
                <a:cubicBezTo>
                  <a:pt x="339852" y="128016"/>
                  <a:pt x="726948" y="0"/>
                  <a:pt x="886968" y="248412"/>
                </a:cubicBezTo>
                <a:cubicBezTo>
                  <a:pt x="1046988" y="496824"/>
                  <a:pt x="1092708" y="1586484"/>
                  <a:pt x="1152144" y="1885188"/>
                </a:cubicBezTo>
              </a:path>
            </a:pathLst>
          </a:cu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3" name="直線コネクタ 122"/>
          <p:cNvCxnSpPr/>
          <p:nvPr/>
        </p:nvCxnSpPr>
        <p:spPr>
          <a:xfrm>
            <a:off x="3491880" y="4653136"/>
            <a:ext cx="1224136" cy="0"/>
          </a:xfrm>
          <a:prstGeom prst="line">
            <a:avLst/>
          </a:prstGeom>
          <a:ln w="635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/>
          <p:cNvSpPr txBox="1"/>
          <p:nvPr/>
        </p:nvSpPr>
        <p:spPr>
          <a:xfrm>
            <a:off x="3491880" y="4149080"/>
            <a:ext cx="1080120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chemeClr val="accent3">
                    <a:lumMod val="50000"/>
                  </a:schemeClr>
                </a:solidFill>
              </a:rPr>
              <a:t> A</a:t>
            </a:r>
            <a:endParaRPr kumimoji="1" lang="ja-JP" alt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06890" name="Object 10"/>
          <p:cNvGraphicFramePr>
            <a:graphicFrameLocks noChangeAspect="1"/>
          </p:cNvGraphicFramePr>
          <p:nvPr/>
        </p:nvGraphicFramePr>
        <p:xfrm>
          <a:off x="4503985" y="2492896"/>
          <a:ext cx="500063" cy="581025"/>
        </p:xfrm>
        <a:graphic>
          <a:graphicData uri="http://schemas.openxmlformats.org/presentationml/2006/ole">
            <p:oleObj spid="_x0000_s335874" name="数式" r:id="rId4" imgW="190440" imgH="215640" progId="Equation.3">
              <p:embed/>
            </p:oleObj>
          </a:graphicData>
        </a:graphic>
      </p:graphicFrame>
      <p:graphicFrame>
        <p:nvGraphicFramePr>
          <p:cNvPr id="506891" name="Object 11"/>
          <p:cNvGraphicFramePr>
            <a:graphicFrameLocks noChangeAspect="1"/>
          </p:cNvGraphicFramePr>
          <p:nvPr/>
        </p:nvGraphicFramePr>
        <p:xfrm>
          <a:off x="1763688" y="5301208"/>
          <a:ext cx="5033963" cy="1162050"/>
        </p:xfrm>
        <a:graphic>
          <a:graphicData uri="http://schemas.openxmlformats.org/presentationml/2006/ole">
            <p:oleObj spid="_x0000_s335875" name="数式" r:id="rId5" imgW="1917360" imgH="431640" progId="Equation.3">
              <p:embed/>
            </p:oleObj>
          </a:graphicData>
        </a:graphic>
      </p:graphicFrame>
      <p:cxnSp>
        <p:nvCxnSpPr>
          <p:cNvPr id="130" name="直線コネクタ 129"/>
          <p:cNvCxnSpPr/>
          <p:nvPr/>
        </p:nvCxnSpPr>
        <p:spPr>
          <a:xfrm>
            <a:off x="1331640" y="2636912"/>
            <a:ext cx="0" cy="1656184"/>
          </a:xfrm>
          <a:prstGeom prst="line">
            <a:avLst/>
          </a:prstGeom>
          <a:ln w="635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6892" name="Object 12"/>
          <p:cNvGraphicFramePr>
            <a:graphicFrameLocks noChangeAspect="1"/>
          </p:cNvGraphicFramePr>
          <p:nvPr/>
        </p:nvGraphicFramePr>
        <p:xfrm>
          <a:off x="3923928" y="4653136"/>
          <a:ext cx="366712" cy="444500"/>
        </p:xfrm>
        <a:graphic>
          <a:graphicData uri="http://schemas.openxmlformats.org/presentationml/2006/ole">
            <p:oleObj spid="_x0000_s335876" name="数式" r:id="rId6" imgW="139680" imgH="164880" progId="Equation.3">
              <p:embed/>
            </p:oleObj>
          </a:graphicData>
        </a:graphic>
      </p:graphicFrame>
      <p:graphicFrame>
        <p:nvGraphicFramePr>
          <p:cNvPr id="506893" name="Object 13"/>
          <p:cNvGraphicFramePr>
            <a:graphicFrameLocks noChangeAspect="1"/>
          </p:cNvGraphicFramePr>
          <p:nvPr/>
        </p:nvGraphicFramePr>
        <p:xfrm>
          <a:off x="251520" y="3068960"/>
          <a:ext cx="933450" cy="546100"/>
        </p:xfrm>
        <a:graphic>
          <a:graphicData uri="http://schemas.openxmlformats.org/presentationml/2006/ole">
            <p:oleObj spid="_x0000_s335877" name="数式" r:id="rId7" imgW="355320" imgH="203040" progId="Equation.3">
              <p:embed/>
            </p:oleObj>
          </a:graphicData>
        </a:graphic>
      </p:graphicFrame>
      <p:graphicFrame>
        <p:nvGraphicFramePr>
          <p:cNvPr id="506894" name="Object 14"/>
          <p:cNvGraphicFramePr>
            <a:graphicFrameLocks noChangeAspect="1"/>
          </p:cNvGraphicFramePr>
          <p:nvPr/>
        </p:nvGraphicFramePr>
        <p:xfrm>
          <a:off x="7435850" y="4076700"/>
          <a:ext cx="933450" cy="477838"/>
        </p:xfrm>
        <a:graphic>
          <a:graphicData uri="http://schemas.openxmlformats.org/presentationml/2006/ole">
            <p:oleObj spid="_x0000_s335878" name="数式" r:id="rId8" imgW="355320" imgH="177480" progId="Equation.3">
              <p:embed/>
            </p:oleObj>
          </a:graphicData>
        </a:graphic>
      </p:graphicFrame>
      <p:graphicFrame>
        <p:nvGraphicFramePr>
          <p:cNvPr id="506895" name="Object 15"/>
          <p:cNvGraphicFramePr>
            <a:graphicFrameLocks noChangeAspect="1"/>
          </p:cNvGraphicFramePr>
          <p:nvPr/>
        </p:nvGraphicFramePr>
        <p:xfrm>
          <a:off x="7264400" y="3213100"/>
          <a:ext cx="1133475" cy="477838"/>
        </p:xfrm>
        <a:graphic>
          <a:graphicData uri="http://schemas.openxmlformats.org/presentationml/2006/ole">
            <p:oleObj spid="_x0000_s335879" name="数式" r:id="rId9" imgW="431640" imgH="177480" progId="Equation.3">
              <p:embed/>
            </p:oleObj>
          </a:graphicData>
        </a:graphic>
      </p:graphicFrame>
      <p:graphicFrame>
        <p:nvGraphicFramePr>
          <p:cNvPr id="506896" name="Object 16"/>
          <p:cNvGraphicFramePr>
            <a:graphicFrameLocks noChangeAspect="1"/>
          </p:cNvGraphicFramePr>
          <p:nvPr/>
        </p:nvGraphicFramePr>
        <p:xfrm>
          <a:off x="6643688" y="2565400"/>
          <a:ext cx="1166812" cy="477838"/>
        </p:xfrm>
        <a:graphic>
          <a:graphicData uri="http://schemas.openxmlformats.org/presentationml/2006/ole">
            <p:oleObj spid="_x0000_s335880" name="数式" r:id="rId10" imgW="444240" imgH="177480" progId="Equation.3">
              <p:embed/>
            </p:oleObj>
          </a:graphicData>
        </a:graphic>
      </p:graphicFrame>
      <p:graphicFrame>
        <p:nvGraphicFramePr>
          <p:cNvPr id="506897" name="Object 17"/>
          <p:cNvGraphicFramePr>
            <a:graphicFrameLocks noChangeAspect="1"/>
          </p:cNvGraphicFramePr>
          <p:nvPr/>
        </p:nvGraphicFramePr>
        <p:xfrm>
          <a:off x="5707063" y="1916113"/>
          <a:ext cx="1166812" cy="477837"/>
        </p:xfrm>
        <a:graphic>
          <a:graphicData uri="http://schemas.openxmlformats.org/presentationml/2006/ole">
            <p:oleObj spid="_x0000_s335881" name="数式" r:id="rId11" imgW="444240" imgH="177480" progId="Equation.3">
              <p:embed/>
            </p:oleObj>
          </a:graphicData>
        </a:graphic>
      </p:graphicFrame>
      <p:graphicFrame>
        <p:nvGraphicFramePr>
          <p:cNvPr id="506898" name="Object 18"/>
          <p:cNvGraphicFramePr>
            <a:graphicFrameLocks noChangeAspect="1"/>
          </p:cNvGraphicFramePr>
          <p:nvPr/>
        </p:nvGraphicFramePr>
        <p:xfrm>
          <a:off x="4843463" y="1125538"/>
          <a:ext cx="1166812" cy="477837"/>
        </p:xfrm>
        <a:graphic>
          <a:graphicData uri="http://schemas.openxmlformats.org/presentationml/2006/ole">
            <p:oleObj spid="_x0000_s335882" name="数式" r:id="rId12" imgW="44424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800" u="sng" dirty="0" smtClean="0"/>
              <a:t>A </a:t>
            </a:r>
            <a:r>
              <a:rPr kumimoji="1" lang="en-US" altLang="ja-JP" sz="2800" u="sng" dirty="0" err="1" smtClean="0"/>
              <a:t>conjectued</a:t>
            </a:r>
            <a:r>
              <a:rPr kumimoji="1" lang="en-US" altLang="ja-JP" sz="2800" u="sng" dirty="0" smtClean="0"/>
              <a:t> relation to </a:t>
            </a:r>
            <a:r>
              <a:rPr kumimoji="1" lang="en-US" altLang="ja-JP" sz="2800" u="sng" dirty="0" err="1" smtClean="0"/>
              <a:t>AdS</a:t>
            </a:r>
            <a:r>
              <a:rPr kumimoji="1" lang="en-US" altLang="ja-JP" sz="2800" u="sng" dirty="0" smtClean="0"/>
              <a:t>/CFT</a:t>
            </a:r>
            <a:r>
              <a:rPr kumimoji="1" lang="ja-JP" altLang="en-US" sz="2800" dirty="0" smtClean="0"/>
              <a:t>　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[Swingle 09]</a:t>
            </a:r>
            <a:endParaRPr kumimoji="1" lang="ja-JP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6226246" flipH="1">
            <a:off x="-855170" y="2461479"/>
            <a:ext cx="3957223" cy="1137600"/>
          </a:xfrm>
          <a:prstGeom prst="parallelogram">
            <a:avLst>
              <a:gd name="adj" fmla="val 60496"/>
            </a:avLst>
          </a:prstGeom>
          <a:solidFill>
            <a:schemeClr val="hlink">
              <a:alpha val="2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16226246" flipH="1">
            <a:off x="1172178" y="2456567"/>
            <a:ext cx="2301561" cy="640437"/>
          </a:xfrm>
          <a:prstGeom prst="parallelogram">
            <a:avLst>
              <a:gd name="adj" fmla="val 60496"/>
            </a:avLst>
          </a:prstGeom>
          <a:solidFill>
            <a:schemeClr val="hlink">
              <a:alpha val="2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16226246" flipH="1">
            <a:off x="2432589" y="2422793"/>
            <a:ext cx="1360444" cy="355110"/>
          </a:xfrm>
          <a:prstGeom prst="parallelogram">
            <a:avLst>
              <a:gd name="adj" fmla="val 60496"/>
            </a:avLst>
          </a:prstGeom>
          <a:solidFill>
            <a:schemeClr val="hlink">
              <a:alpha val="2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6226246" flipH="1">
            <a:off x="3401179" y="2454270"/>
            <a:ext cx="713961" cy="210579"/>
          </a:xfrm>
          <a:prstGeom prst="parallelogram">
            <a:avLst>
              <a:gd name="adj" fmla="val 60496"/>
            </a:avLst>
          </a:prstGeom>
          <a:solidFill>
            <a:schemeClr val="hlink">
              <a:alpha val="2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26246" flipH="1">
            <a:off x="158306" y="2605742"/>
            <a:ext cx="2013522" cy="634332"/>
          </a:xfrm>
          <a:prstGeom prst="parallelogram">
            <a:avLst>
              <a:gd name="adj" fmla="val 60496"/>
            </a:avLst>
          </a:prstGeom>
          <a:solidFill>
            <a:srgbClr val="C00000">
              <a:alpha val="2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16226246" flipH="1">
            <a:off x="1959076" y="2598715"/>
            <a:ext cx="792603" cy="284736"/>
          </a:xfrm>
          <a:prstGeom prst="parallelogram">
            <a:avLst>
              <a:gd name="adj" fmla="val 60496"/>
            </a:avLst>
          </a:prstGeom>
          <a:solidFill>
            <a:srgbClr val="C00000">
              <a:alpha val="2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16226246" flipH="1">
            <a:off x="2963688" y="2601057"/>
            <a:ext cx="292797" cy="69778"/>
          </a:xfrm>
          <a:prstGeom prst="parallelogram">
            <a:avLst>
              <a:gd name="adj" fmla="val 60496"/>
            </a:avLst>
          </a:prstGeom>
          <a:solidFill>
            <a:srgbClr val="C00000">
              <a:alpha val="2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17550" y="4002088"/>
          <a:ext cx="933450" cy="477837"/>
        </p:xfrm>
        <a:graphic>
          <a:graphicData uri="http://schemas.openxmlformats.org/presentationml/2006/ole">
            <p:oleObj spid="_x0000_s336898" name="数式" r:id="rId4" imgW="355320" imgH="177480" progId="Equation.3">
              <p:embed/>
            </p:oleObj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1885950" y="3811588"/>
          <a:ext cx="1133475" cy="477837"/>
        </p:xfrm>
        <a:graphic>
          <a:graphicData uri="http://schemas.openxmlformats.org/presentationml/2006/ole">
            <p:oleObj spid="_x0000_s336899" name="数式" r:id="rId5" imgW="431640" imgH="177480" progId="Equation.3">
              <p:embed/>
            </p:oleObj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625812" y="2561826"/>
            <a:ext cx="1080120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chemeClr val="accent3">
                    <a:lumMod val="50000"/>
                  </a:schemeClr>
                </a:solidFill>
              </a:rPr>
              <a:t> A</a:t>
            </a:r>
            <a:endParaRPr kumimoji="1" lang="ja-JP" alt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 rot="16226246" flipH="1">
            <a:off x="3976710" y="2457158"/>
            <a:ext cx="354989" cy="141310"/>
          </a:xfrm>
          <a:prstGeom prst="parallelogram">
            <a:avLst>
              <a:gd name="adj" fmla="val 60496"/>
            </a:avLst>
          </a:prstGeom>
          <a:solidFill>
            <a:schemeClr val="hlink">
              <a:alpha val="2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985852" y="1985762"/>
            <a:ext cx="0" cy="43204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129868" y="1913754"/>
            <a:ext cx="0" cy="3600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273884" y="1841746"/>
            <a:ext cx="0" cy="3600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417900" y="1769738"/>
            <a:ext cx="0" cy="3600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985852" y="3569938"/>
            <a:ext cx="0" cy="43204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129868" y="3569938"/>
            <a:ext cx="0" cy="3600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273884" y="3497930"/>
            <a:ext cx="0" cy="3600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417900" y="3425922"/>
            <a:ext cx="0" cy="3600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697820" y="2561826"/>
            <a:ext cx="288032" cy="14401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697820" y="2849858"/>
            <a:ext cx="288032" cy="14401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697820" y="3137890"/>
            <a:ext cx="288032" cy="14401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697820" y="3425922"/>
            <a:ext cx="288032" cy="14401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1345892" y="2273794"/>
            <a:ext cx="288032" cy="14401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1345892" y="2561826"/>
            <a:ext cx="288032" cy="14401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>
            <a:off x="1345892" y="2849858"/>
            <a:ext cx="288032" cy="14401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1345892" y="3137890"/>
            <a:ext cx="288032" cy="14401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281996" y="2201786"/>
            <a:ext cx="0" cy="43204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426012" y="2201786"/>
            <a:ext cx="0" cy="3600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281996" y="2921866"/>
            <a:ext cx="0" cy="43204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426012" y="2921866"/>
            <a:ext cx="0" cy="3600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>
            <a:off x="2065972" y="2633834"/>
            <a:ext cx="288032" cy="14401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>
            <a:off x="2065972" y="2849858"/>
            <a:ext cx="288032" cy="14401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2426012" y="2489818"/>
            <a:ext cx="288032" cy="14401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2426012" y="2705842"/>
            <a:ext cx="288032" cy="14401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左右矢印 3"/>
          <p:cNvSpPr/>
          <p:nvPr/>
        </p:nvSpPr>
        <p:spPr>
          <a:xfrm rot="10800000">
            <a:off x="4644008" y="2564904"/>
            <a:ext cx="520370" cy="360040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>
            <a:off x="641984" y="1925960"/>
            <a:ext cx="2833116" cy="2129028"/>
          </a:xfrm>
          <a:custGeom>
            <a:avLst/>
            <a:gdLst>
              <a:gd name="connsiteX0" fmla="*/ 856488 w 2833116"/>
              <a:gd name="connsiteY0" fmla="*/ 15240 h 2144268"/>
              <a:gd name="connsiteX1" fmla="*/ 1862328 w 2833116"/>
              <a:gd name="connsiteY1" fmla="*/ 454152 h 2144268"/>
              <a:gd name="connsiteX2" fmla="*/ 2484120 w 2833116"/>
              <a:gd name="connsiteY2" fmla="*/ 600456 h 2144268"/>
              <a:gd name="connsiteX3" fmla="*/ 2712720 w 2833116"/>
              <a:gd name="connsiteY3" fmla="*/ 646176 h 2144268"/>
              <a:gd name="connsiteX4" fmla="*/ 2795016 w 2833116"/>
              <a:gd name="connsiteY4" fmla="*/ 719328 h 2144268"/>
              <a:gd name="connsiteX5" fmla="*/ 2484120 w 2833116"/>
              <a:gd name="connsiteY5" fmla="*/ 847344 h 2144268"/>
              <a:gd name="connsiteX6" fmla="*/ 1834896 w 2833116"/>
              <a:gd name="connsiteY6" fmla="*/ 1066800 h 2144268"/>
              <a:gd name="connsiteX7" fmla="*/ 243840 w 2833116"/>
              <a:gd name="connsiteY7" fmla="*/ 1999488 h 2144268"/>
              <a:gd name="connsiteX8" fmla="*/ 371856 w 2833116"/>
              <a:gd name="connsiteY8" fmla="*/ 1935480 h 2144268"/>
              <a:gd name="connsiteX9" fmla="*/ 207264 w 2833116"/>
              <a:gd name="connsiteY9" fmla="*/ 1981200 h 2144268"/>
              <a:gd name="connsiteX10" fmla="*/ 225552 w 2833116"/>
              <a:gd name="connsiteY10" fmla="*/ 1706880 h 2144268"/>
              <a:gd name="connsiteX11" fmla="*/ 198120 w 2833116"/>
              <a:gd name="connsiteY11" fmla="*/ 408432 h 2144268"/>
              <a:gd name="connsiteX12" fmla="*/ 225552 w 2833116"/>
              <a:gd name="connsiteY12" fmla="*/ 646176 h 2144268"/>
              <a:gd name="connsiteX13" fmla="*/ 225552 w 2833116"/>
              <a:gd name="connsiteY13" fmla="*/ 362712 h 2144268"/>
              <a:gd name="connsiteX14" fmla="*/ 856488 w 2833116"/>
              <a:gd name="connsiteY14" fmla="*/ 15240 h 2144268"/>
              <a:gd name="connsiteX0" fmla="*/ 856488 w 2833116"/>
              <a:gd name="connsiteY0" fmla="*/ 15240 h 2144268"/>
              <a:gd name="connsiteX1" fmla="*/ 1862328 w 2833116"/>
              <a:gd name="connsiteY1" fmla="*/ 454152 h 2144268"/>
              <a:gd name="connsiteX2" fmla="*/ 2484120 w 2833116"/>
              <a:gd name="connsiteY2" fmla="*/ 600456 h 2144268"/>
              <a:gd name="connsiteX3" fmla="*/ 2712720 w 2833116"/>
              <a:gd name="connsiteY3" fmla="*/ 646176 h 2144268"/>
              <a:gd name="connsiteX4" fmla="*/ 2795016 w 2833116"/>
              <a:gd name="connsiteY4" fmla="*/ 719328 h 2144268"/>
              <a:gd name="connsiteX5" fmla="*/ 2484120 w 2833116"/>
              <a:gd name="connsiteY5" fmla="*/ 847344 h 2144268"/>
              <a:gd name="connsiteX6" fmla="*/ 1834896 w 2833116"/>
              <a:gd name="connsiteY6" fmla="*/ 1066800 h 2144268"/>
              <a:gd name="connsiteX7" fmla="*/ 243840 w 2833116"/>
              <a:gd name="connsiteY7" fmla="*/ 1999488 h 2144268"/>
              <a:gd name="connsiteX8" fmla="*/ 371856 w 2833116"/>
              <a:gd name="connsiteY8" fmla="*/ 1935480 h 2144268"/>
              <a:gd name="connsiteX9" fmla="*/ 207264 w 2833116"/>
              <a:gd name="connsiteY9" fmla="*/ 1981200 h 2144268"/>
              <a:gd name="connsiteX10" fmla="*/ 225552 w 2833116"/>
              <a:gd name="connsiteY10" fmla="*/ 1706880 h 2144268"/>
              <a:gd name="connsiteX11" fmla="*/ 198120 w 2833116"/>
              <a:gd name="connsiteY11" fmla="*/ 408432 h 2144268"/>
              <a:gd name="connsiteX12" fmla="*/ 225552 w 2833116"/>
              <a:gd name="connsiteY12" fmla="*/ 646176 h 2144268"/>
              <a:gd name="connsiteX13" fmla="*/ 225552 w 2833116"/>
              <a:gd name="connsiteY13" fmla="*/ 362712 h 2144268"/>
              <a:gd name="connsiteX14" fmla="*/ 856488 w 2833116"/>
              <a:gd name="connsiteY14" fmla="*/ 15240 h 2144268"/>
              <a:gd name="connsiteX0" fmla="*/ 856488 w 2833116"/>
              <a:gd name="connsiteY0" fmla="*/ 0 h 2129028"/>
              <a:gd name="connsiteX1" fmla="*/ 1862328 w 2833116"/>
              <a:gd name="connsiteY1" fmla="*/ 438912 h 2129028"/>
              <a:gd name="connsiteX2" fmla="*/ 2484120 w 2833116"/>
              <a:gd name="connsiteY2" fmla="*/ 585216 h 2129028"/>
              <a:gd name="connsiteX3" fmla="*/ 2712720 w 2833116"/>
              <a:gd name="connsiteY3" fmla="*/ 630936 h 2129028"/>
              <a:gd name="connsiteX4" fmla="*/ 2795016 w 2833116"/>
              <a:gd name="connsiteY4" fmla="*/ 704088 h 2129028"/>
              <a:gd name="connsiteX5" fmla="*/ 2484120 w 2833116"/>
              <a:gd name="connsiteY5" fmla="*/ 832104 h 2129028"/>
              <a:gd name="connsiteX6" fmla="*/ 1834896 w 2833116"/>
              <a:gd name="connsiteY6" fmla="*/ 1051560 h 2129028"/>
              <a:gd name="connsiteX7" fmla="*/ 243840 w 2833116"/>
              <a:gd name="connsiteY7" fmla="*/ 1984248 h 2129028"/>
              <a:gd name="connsiteX8" fmla="*/ 371856 w 2833116"/>
              <a:gd name="connsiteY8" fmla="*/ 1920240 h 2129028"/>
              <a:gd name="connsiteX9" fmla="*/ 207264 w 2833116"/>
              <a:gd name="connsiteY9" fmla="*/ 1965960 h 2129028"/>
              <a:gd name="connsiteX10" fmla="*/ 225552 w 2833116"/>
              <a:gd name="connsiteY10" fmla="*/ 1691640 h 2129028"/>
              <a:gd name="connsiteX11" fmla="*/ 198120 w 2833116"/>
              <a:gd name="connsiteY11" fmla="*/ 393192 h 2129028"/>
              <a:gd name="connsiteX12" fmla="*/ 225552 w 2833116"/>
              <a:gd name="connsiteY12" fmla="*/ 630936 h 2129028"/>
              <a:gd name="connsiteX13" fmla="*/ 225552 w 2833116"/>
              <a:gd name="connsiteY13" fmla="*/ 347472 h 2129028"/>
              <a:gd name="connsiteX14" fmla="*/ 856488 w 2833116"/>
              <a:gd name="connsiteY14" fmla="*/ 0 h 212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3116" h="2129028">
                <a:moveTo>
                  <a:pt x="856488" y="0"/>
                </a:moveTo>
                <a:cubicBezTo>
                  <a:pt x="1129284" y="15240"/>
                  <a:pt x="1591056" y="341376"/>
                  <a:pt x="1862328" y="438912"/>
                </a:cubicBezTo>
                <a:cubicBezTo>
                  <a:pt x="2133600" y="536448"/>
                  <a:pt x="2342388" y="553212"/>
                  <a:pt x="2484120" y="585216"/>
                </a:cubicBezTo>
                <a:cubicBezTo>
                  <a:pt x="2625852" y="617220"/>
                  <a:pt x="2660904" y="611124"/>
                  <a:pt x="2712720" y="630936"/>
                </a:cubicBezTo>
                <a:cubicBezTo>
                  <a:pt x="2764536" y="650748"/>
                  <a:pt x="2833116" y="670560"/>
                  <a:pt x="2795016" y="704088"/>
                </a:cubicBezTo>
                <a:cubicBezTo>
                  <a:pt x="2756916" y="737616"/>
                  <a:pt x="2644140" y="774192"/>
                  <a:pt x="2484120" y="832104"/>
                </a:cubicBezTo>
                <a:cubicBezTo>
                  <a:pt x="2324100" y="890016"/>
                  <a:pt x="2208276" y="859536"/>
                  <a:pt x="1834896" y="1051560"/>
                </a:cubicBezTo>
                <a:cubicBezTo>
                  <a:pt x="1461516" y="1243584"/>
                  <a:pt x="487680" y="1839468"/>
                  <a:pt x="243840" y="1984248"/>
                </a:cubicBezTo>
                <a:cubicBezTo>
                  <a:pt x="0" y="2129028"/>
                  <a:pt x="377952" y="1923288"/>
                  <a:pt x="371856" y="1920240"/>
                </a:cubicBezTo>
                <a:cubicBezTo>
                  <a:pt x="365760" y="1917192"/>
                  <a:pt x="231648" y="2004060"/>
                  <a:pt x="207264" y="1965960"/>
                </a:cubicBezTo>
                <a:cubicBezTo>
                  <a:pt x="182880" y="1927860"/>
                  <a:pt x="227076" y="1953768"/>
                  <a:pt x="225552" y="1691640"/>
                </a:cubicBezTo>
                <a:cubicBezTo>
                  <a:pt x="224028" y="1429512"/>
                  <a:pt x="198120" y="569976"/>
                  <a:pt x="198120" y="393192"/>
                </a:cubicBezTo>
                <a:cubicBezTo>
                  <a:pt x="198120" y="216408"/>
                  <a:pt x="220980" y="638556"/>
                  <a:pt x="225552" y="630936"/>
                </a:cubicBezTo>
                <a:cubicBezTo>
                  <a:pt x="230124" y="623316"/>
                  <a:pt x="117348" y="455676"/>
                  <a:pt x="225552" y="347472"/>
                </a:cubicBezTo>
                <a:cubicBezTo>
                  <a:pt x="440004" y="234684"/>
                  <a:pt x="584788" y="149336"/>
                  <a:pt x="856488" y="0"/>
                </a:cubicBezTo>
                <a:close/>
              </a:path>
            </a:pathLst>
          </a:custGeom>
          <a:solidFill>
            <a:srgbClr val="00B05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AutoShape 4"/>
          <p:cNvSpPr>
            <a:spLocks noChangeArrowheads="1"/>
          </p:cNvSpPr>
          <p:nvPr/>
        </p:nvSpPr>
        <p:spPr bwMode="auto">
          <a:xfrm rot="16226246" flipH="1">
            <a:off x="4113382" y="2178800"/>
            <a:ext cx="3957223" cy="1137600"/>
          </a:xfrm>
          <a:prstGeom prst="parallelogram">
            <a:avLst>
              <a:gd name="adj" fmla="val 60496"/>
            </a:avLst>
          </a:prstGeom>
          <a:solidFill>
            <a:schemeClr val="hlink">
              <a:alpha val="2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" name="AutoShape 4"/>
          <p:cNvSpPr>
            <a:spLocks noChangeArrowheads="1"/>
          </p:cNvSpPr>
          <p:nvPr/>
        </p:nvSpPr>
        <p:spPr bwMode="auto">
          <a:xfrm rot="16226246" flipH="1">
            <a:off x="5082922" y="2351849"/>
            <a:ext cx="2014046" cy="572258"/>
          </a:xfrm>
          <a:prstGeom prst="parallelogram">
            <a:avLst>
              <a:gd name="adj" fmla="val 60496"/>
            </a:avLst>
          </a:prstGeom>
          <a:solidFill>
            <a:srgbClr val="C00000">
              <a:alpha val="2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508104" y="2276872"/>
            <a:ext cx="1080120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kumimoji="1" lang="en-US" altLang="ja-JP" sz="3200" b="1" dirty="0" smtClean="0"/>
              <a:t>A</a:t>
            </a:r>
            <a:endParaRPr kumimoji="1" lang="ja-JP" altLang="en-US" sz="3200" b="1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11560" y="2556193"/>
            <a:ext cx="1080120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kumimoji="1" lang="en-US" altLang="ja-JP" sz="3200" b="1" dirty="0" smtClean="0"/>
              <a:t>A</a:t>
            </a:r>
            <a:endParaRPr kumimoji="1" lang="ja-JP" altLang="en-US" sz="3200" b="1" dirty="0"/>
          </a:p>
        </p:txBody>
      </p:sp>
      <p:sp>
        <p:nvSpPr>
          <p:cNvPr id="53" name="フリーフォーム 52"/>
          <p:cNvSpPr/>
          <p:nvPr/>
        </p:nvSpPr>
        <p:spPr>
          <a:xfrm>
            <a:off x="5718428" y="1637924"/>
            <a:ext cx="2795016" cy="2100072"/>
          </a:xfrm>
          <a:custGeom>
            <a:avLst/>
            <a:gdLst>
              <a:gd name="connsiteX0" fmla="*/ 690372 w 2795016"/>
              <a:gd name="connsiteY0" fmla="*/ 4572 h 2100072"/>
              <a:gd name="connsiteX1" fmla="*/ 1284732 w 2795016"/>
              <a:gd name="connsiteY1" fmla="*/ 297180 h 2100072"/>
              <a:gd name="connsiteX2" fmla="*/ 1952244 w 2795016"/>
              <a:gd name="connsiteY2" fmla="*/ 598932 h 2100072"/>
              <a:gd name="connsiteX3" fmla="*/ 2510028 w 2795016"/>
              <a:gd name="connsiteY3" fmla="*/ 672084 h 2100072"/>
              <a:gd name="connsiteX4" fmla="*/ 2766060 w 2795016"/>
              <a:gd name="connsiteY4" fmla="*/ 836676 h 2100072"/>
              <a:gd name="connsiteX5" fmla="*/ 2336292 w 2795016"/>
              <a:gd name="connsiteY5" fmla="*/ 1037844 h 2100072"/>
              <a:gd name="connsiteX6" fmla="*/ 1458468 w 2795016"/>
              <a:gd name="connsiteY6" fmla="*/ 1284732 h 2100072"/>
              <a:gd name="connsiteX7" fmla="*/ 626364 w 2795016"/>
              <a:gd name="connsiteY7" fmla="*/ 1714500 h 2100072"/>
              <a:gd name="connsiteX8" fmla="*/ 105156 w 2795016"/>
              <a:gd name="connsiteY8" fmla="*/ 1997964 h 2100072"/>
              <a:gd name="connsiteX9" fmla="*/ 86868 w 2795016"/>
              <a:gd name="connsiteY9" fmla="*/ 2007108 h 2100072"/>
              <a:gd name="connsiteX10" fmla="*/ 96012 w 2795016"/>
              <a:gd name="connsiteY10" fmla="*/ 1833372 h 2100072"/>
              <a:gd name="connsiteX11" fmla="*/ 96012 w 2795016"/>
              <a:gd name="connsiteY11" fmla="*/ 406908 h 2100072"/>
              <a:gd name="connsiteX12" fmla="*/ 96012 w 2795016"/>
              <a:gd name="connsiteY12" fmla="*/ 388620 h 2100072"/>
              <a:gd name="connsiteX13" fmla="*/ 96012 w 2795016"/>
              <a:gd name="connsiteY13" fmla="*/ 324612 h 2100072"/>
              <a:gd name="connsiteX14" fmla="*/ 690372 w 2795016"/>
              <a:gd name="connsiteY14" fmla="*/ 4572 h 210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95016" h="2100072">
                <a:moveTo>
                  <a:pt x="690372" y="4572"/>
                </a:moveTo>
                <a:cubicBezTo>
                  <a:pt x="888492" y="0"/>
                  <a:pt x="1074420" y="198120"/>
                  <a:pt x="1284732" y="297180"/>
                </a:cubicBezTo>
                <a:cubicBezTo>
                  <a:pt x="1495044" y="396240"/>
                  <a:pt x="1748028" y="536448"/>
                  <a:pt x="1952244" y="598932"/>
                </a:cubicBezTo>
                <a:cubicBezTo>
                  <a:pt x="2156460" y="661416"/>
                  <a:pt x="2374392" y="632460"/>
                  <a:pt x="2510028" y="672084"/>
                </a:cubicBezTo>
                <a:cubicBezTo>
                  <a:pt x="2645664" y="711708"/>
                  <a:pt x="2795016" y="775716"/>
                  <a:pt x="2766060" y="836676"/>
                </a:cubicBezTo>
                <a:cubicBezTo>
                  <a:pt x="2737104" y="897636"/>
                  <a:pt x="2554224" y="963168"/>
                  <a:pt x="2336292" y="1037844"/>
                </a:cubicBezTo>
                <a:cubicBezTo>
                  <a:pt x="2118360" y="1112520"/>
                  <a:pt x="1743456" y="1171956"/>
                  <a:pt x="1458468" y="1284732"/>
                </a:cubicBezTo>
                <a:cubicBezTo>
                  <a:pt x="1173480" y="1397508"/>
                  <a:pt x="851916" y="1595628"/>
                  <a:pt x="626364" y="1714500"/>
                </a:cubicBezTo>
                <a:cubicBezTo>
                  <a:pt x="400812" y="1833372"/>
                  <a:pt x="195072" y="1949196"/>
                  <a:pt x="105156" y="1997964"/>
                </a:cubicBezTo>
                <a:cubicBezTo>
                  <a:pt x="15240" y="2046732"/>
                  <a:pt x="88392" y="2034540"/>
                  <a:pt x="86868" y="2007108"/>
                </a:cubicBezTo>
                <a:cubicBezTo>
                  <a:pt x="85344" y="1979676"/>
                  <a:pt x="94488" y="2100072"/>
                  <a:pt x="96012" y="1833372"/>
                </a:cubicBezTo>
                <a:cubicBezTo>
                  <a:pt x="97536" y="1566672"/>
                  <a:pt x="96012" y="406908"/>
                  <a:pt x="96012" y="406908"/>
                </a:cubicBezTo>
                <a:lnTo>
                  <a:pt x="96012" y="388620"/>
                </a:lnTo>
                <a:cubicBezTo>
                  <a:pt x="96012" y="374904"/>
                  <a:pt x="0" y="385572"/>
                  <a:pt x="96012" y="324612"/>
                </a:cubicBezTo>
                <a:cubicBezTo>
                  <a:pt x="192024" y="263652"/>
                  <a:pt x="492252" y="9144"/>
                  <a:pt x="690372" y="4572"/>
                </a:cubicBezTo>
                <a:close/>
              </a:path>
            </a:pathLst>
          </a:cu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08934" name="Object 6"/>
          <p:cNvGraphicFramePr>
            <a:graphicFrameLocks noChangeAspect="1"/>
          </p:cNvGraphicFramePr>
          <p:nvPr/>
        </p:nvGraphicFramePr>
        <p:xfrm>
          <a:off x="6804248" y="1196752"/>
          <a:ext cx="1999436" cy="576064"/>
        </p:xfrm>
        <a:graphic>
          <a:graphicData uri="http://schemas.openxmlformats.org/presentationml/2006/ole">
            <p:oleObj spid="_x0000_s336900" name="数式" r:id="rId6" imgW="723600" imgH="203040" progId="Equation.3">
              <p:embed/>
            </p:oleObj>
          </a:graphicData>
        </a:graphic>
      </p:graphicFrame>
      <p:graphicFrame>
        <p:nvGraphicFramePr>
          <p:cNvPr id="508935" name="Object 7"/>
          <p:cNvGraphicFramePr>
            <a:graphicFrameLocks noChangeAspect="1"/>
          </p:cNvGraphicFramePr>
          <p:nvPr/>
        </p:nvGraphicFramePr>
        <p:xfrm>
          <a:off x="1596064" y="1844824"/>
          <a:ext cx="743688" cy="864096"/>
        </p:xfrm>
        <a:graphic>
          <a:graphicData uri="http://schemas.openxmlformats.org/presentationml/2006/ole">
            <p:oleObj spid="_x0000_s336901" name="数式" r:id="rId7" imgW="190440" imgH="215640" progId="Equation.3">
              <p:embed/>
            </p:oleObj>
          </a:graphicData>
        </a:graphic>
      </p:graphicFrame>
      <p:graphicFrame>
        <p:nvGraphicFramePr>
          <p:cNvPr id="508936" name="Object 8"/>
          <p:cNvGraphicFramePr>
            <a:graphicFrameLocks noChangeAspect="1"/>
          </p:cNvGraphicFramePr>
          <p:nvPr/>
        </p:nvGraphicFramePr>
        <p:xfrm>
          <a:off x="744538" y="5002213"/>
          <a:ext cx="7437437" cy="1522412"/>
        </p:xfrm>
        <a:graphic>
          <a:graphicData uri="http://schemas.openxmlformats.org/presentationml/2006/ole">
            <p:oleObj spid="_x0000_s336902" name="数式" r:id="rId8" imgW="3174840" imgH="634680" progId="Equation.3">
              <p:embed/>
            </p:oleObj>
          </a:graphicData>
        </a:graphic>
      </p:graphicFrame>
      <p:graphicFrame>
        <p:nvGraphicFramePr>
          <p:cNvPr id="508937" name="Object 9"/>
          <p:cNvGraphicFramePr>
            <a:graphicFrameLocks noChangeAspect="1"/>
          </p:cNvGraphicFramePr>
          <p:nvPr/>
        </p:nvGraphicFramePr>
        <p:xfrm>
          <a:off x="7020272" y="3212976"/>
          <a:ext cx="1512168" cy="753164"/>
        </p:xfrm>
        <a:graphic>
          <a:graphicData uri="http://schemas.openxmlformats.org/presentationml/2006/ole">
            <p:oleObj spid="_x0000_s336903" name="数式" r:id="rId9" imgW="469800" imgH="228600" progId="Equation.3">
              <p:embed/>
            </p:oleObj>
          </a:graphicData>
        </a:graphic>
      </p:graphicFrame>
      <p:graphicFrame>
        <p:nvGraphicFramePr>
          <p:cNvPr id="508938" name="Object 10"/>
          <p:cNvGraphicFramePr>
            <a:graphicFrameLocks noChangeAspect="1"/>
          </p:cNvGraphicFramePr>
          <p:nvPr/>
        </p:nvGraphicFramePr>
        <p:xfrm>
          <a:off x="5580112" y="3774359"/>
          <a:ext cx="1296144" cy="662753"/>
        </p:xfrm>
        <a:graphic>
          <a:graphicData uri="http://schemas.openxmlformats.org/presentationml/2006/ole">
            <p:oleObj spid="_x0000_s336904" name="数式" r:id="rId10" imgW="457200" imgH="228600" progId="Equation.3">
              <p:embed/>
            </p:oleObj>
          </a:graphicData>
        </a:graphic>
      </p:graphicFrame>
      <p:graphicFrame>
        <p:nvGraphicFramePr>
          <p:cNvPr id="508939" name="Object 11"/>
          <p:cNvGraphicFramePr>
            <a:graphicFrameLocks noChangeAspect="1"/>
          </p:cNvGraphicFramePr>
          <p:nvPr/>
        </p:nvGraphicFramePr>
        <p:xfrm>
          <a:off x="6732240" y="1813361"/>
          <a:ext cx="708793" cy="823551"/>
        </p:xfrm>
        <a:graphic>
          <a:graphicData uri="http://schemas.openxmlformats.org/presentationml/2006/ole">
            <p:oleObj spid="_x0000_s336905" name="数式" r:id="rId11" imgW="190440" imgH="215640" progId="Equation.3">
              <p:embed/>
            </p:oleObj>
          </a:graphicData>
        </a:graphic>
      </p:graphicFrame>
      <p:graphicFrame>
        <p:nvGraphicFramePr>
          <p:cNvPr id="508940" name="Object 12"/>
          <p:cNvGraphicFramePr>
            <a:graphicFrameLocks noChangeAspect="1"/>
          </p:cNvGraphicFramePr>
          <p:nvPr/>
        </p:nvGraphicFramePr>
        <p:xfrm>
          <a:off x="1835696" y="836712"/>
          <a:ext cx="2448272" cy="583295"/>
        </p:xfrm>
        <a:graphic>
          <a:graphicData uri="http://schemas.openxmlformats.org/presentationml/2006/ole">
            <p:oleObj spid="_x0000_s336906" name="数式" r:id="rId12" imgW="876240" imgH="203040" progId="Equation.3">
              <p:embed/>
            </p:oleObj>
          </a:graphicData>
        </a:graphic>
      </p:graphicFrame>
      <p:graphicFrame>
        <p:nvGraphicFramePr>
          <p:cNvPr id="508941" name="Object 13"/>
          <p:cNvGraphicFramePr>
            <a:graphicFrameLocks noChangeAspect="1"/>
          </p:cNvGraphicFramePr>
          <p:nvPr/>
        </p:nvGraphicFramePr>
        <p:xfrm>
          <a:off x="3563888" y="3196953"/>
          <a:ext cx="1836985" cy="448071"/>
        </p:xfrm>
        <a:graphic>
          <a:graphicData uri="http://schemas.openxmlformats.org/presentationml/2006/ole">
            <p:oleObj spid="_x0000_s336907" name="数式" r:id="rId13" imgW="850680" imgH="203040" progId="Equation.3">
              <p:embed/>
            </p:oleObj>
          </a:graphicData>
        </a:graphic>
      </p:graphicFrame>
      <p:graphicFrame>
        <p:nvGraphicFramePr>
          <p:cNvPr id="508942" name="Object 14"/>
          <p:cNvGraphicFramePr>
            <a:graphicFrameLocks noChangeAspect="1"/>
          </p:cNvGraphicFramePr>
          <p:nvPr/>
        </p:nvGraphicFramePr>
        <p:xfrm>
          <a:off x="3530600" y="1916113"/>
          <a:ext cx="1579563" cy="388937"/>
        </p:xfrm>
        <a:graphic>
          <a:graphicData uri="http://schemas.openxmlformats.org/presentationml/2006/ole">
            <p:oleObj spid="_x0000_s336908" name="数式" r:id="rId14" imgW="9014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Now, to make the connection to 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AdS</a:t>
            </a:r>
            <a:r>
              <a:rPr lang="en-US" altLang="ja-JP" sz="2400" dirty="0" smtClean="0">
                <a:solidFill>
                  <a:srgbClr val="002060"/>
                </a:solidFill>
              </a:rPr>
              <a:t>/CFT clearer,  we would like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to consider the MERA for quantum field theories. </a:t>
            </a:r>
          </a:p>
          <a:p>
            <a:pPr>
              <a:buNone/>
            </a:pPr>
            <a:r>
              <a:rPr lang="en-US" altLang="ja-JP" sz="2800" u="sng" dirty="0" smtClean="0"/>
              <a:t>Continuous MERA (</a:t>
            </a:r>
            <a:r>
              <a:rPr lang="en-US" altLang="ja-JP" sz="2800" u="sng" dirty="0" err="1" smtClean="0"/>
              <a:t>cMERA</a:t>
            </a:r>
            <a:r>
              <a:rPr lang="en-US" altLang="ja-JP" sz="2800" u="sng" dirty="0" smtClean="0"/>
              <a:t>)</a:t>
            </a:r>
          </a:p>
          <a:p>
            <a:pPr>
              <a:buNone/>
            </a:pPr>
            <a:r>
              <a:rPr lang="en-US" altLang="ja-JP" sz="18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[</a:t>
            </a:r>
            <a:r>
              <a:rPr lang="en-US" altLang="ja-JP" sz="1800" dirty="0" err="1" smtClean="0">
                <a:solidFill>
                  <a:schemeClr val="accent6">
                    <a:lumMod val="50000"/>
                  </a:schemeClr>
                </a:solidFill>
              </a:rPr>
              <a:t>Haegeman</a:t>
            </a:r>
            <a:r>
              <a:rPr lang="en-US" altLang="ja-JP" sz="1800" dirty="0" smtClean="0">
                <a:solidFill>
                  <a:schemeClr val="accent6">
                    <a:lumMod val="50000"/>
                  </a:schemeClr>
                </a:solidFill>
              </a:rPr>
              <a:t>-Osborne-</a:t>
            </a:r>
            <a:r>
              <a:rPr lang="en-US" altLang="ja-JP" sz="1800" dirty="0" err="1" smtClean="0">
                <a:solidFill>
                  <a:schemeClr val="accent6">
                    <a:lumMod val="50000"/>
                  </a:schemeClr>
                </a:solidFill>
              </a:rPr>
              <a:t>Verschelde</a:t>
            </a:r>
            <a:r>
              <a:rPr lang="en-US" altLang="ja-JP" sz="18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altLang="ja-JP" sz="1800" dirty="0" err="1" smtClean="0">
                <a:solidFill>
                  <a:schemeClr val="accent6">
                    <a:lumMod val="50000"/>
                  </a:schemeClr>
                </a:solidFill>
              </a:rPr>
              <a:t>Verstraete</a:t>
            </a:r>
            <a:r>
              <a:rPr lang="en-US" altLang="ja-JP" sz="1800" dirty="0" smtClean="0">
                <a:solidFill>
                  <a:schemeClr val="accent6">
                    <a:lumMod val="50000"/>
                  </a:schemeClr>
                </a:solidFill>
              </a:rPr>
              <a:t> 11]</a:t>
            </a:r>
          </a:p>
          <a:p>
            <a:pPr>
              <a:buNone/>
            </a:pPr>
            <a:endParaRPr kumimoji="1" lang="ja-JP" altLang="en-US" dirty="0"/>
          </a:p>
        </p:txBody>
      </p:sp>
      <p:graphicFrame>
        <p:nvGraphicFramePr>
          <p:cNvPr id="518146" name="Object 2"/>
          <p:cNvGraphicFramePr>
            <a:graphicFrameLocks noChangeAspect="1"/>
          </p:cNvGraphicFramePr>
          <p:nvPr/>
        </p:nvGraphicFramePr>
        <p:xfrm>
          <a:off x="860425" y="2227263"/>
          <a:ext cx="7642225" cy="3702050"/>
        </p:xfrm>
        <a:graphic>
          <a:graphicData uri="http://schemas.openxmlformats.org/presentationml/2006/ole">
            <p:oleObj spid="_x0000_s337922" name="数式" r:id="rId4" imgW="3543120" imgH="1765080" progId="Equation.3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51520" y="4941168"/>
            <a:ext cx="8640960" cy="122413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5013176"/>
            <a:ext cx="122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solidFill>
                  <a:srgbClr val="7030A0"/>
                </a:solidFill>
              </a:rPr>
              <a:t>Conjecture</a:t>
            </a:r>
            <a:endParaRPr kumimoji="1" lang="ja-JP" altLang="en-US" b="1" u="sng" dirty="0">
              <a:solidFill>
                <a:srgbClr val="7030A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4077072"/>
            <a:ext cx="5796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K(s) : </a:t>
            </a:r>
            <a:r>
              <a:rPr kumimoji="1" lang="en-US" altLang="ja-JP" sz="2400" b="1" dirty="0" err="1" smtClean="0"/>
              <a:t>disentangler</a:t>
            </a:r>
            <a:r>
              <a:rPr kumimoji="1" lang="en-US" altLang="ja-JP" sz="2400" b="1" dirty="0" smtClean="0"/>
              <a:t>,     L: scale transformation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97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800" dirty="0" smtClean="0"/>
              <a:t>(5-4) Emergent Metric from </a:t>
            </a:r>
            <a:r>
              <a:rPr kumimoji="1" lang="en-US" altLang="ja-JP" sz="2800" dirty="0" err="1" smtClean="0"/>
              <a:t>cMERA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/>
              <a:t>We conjecture that the metric in the extra direction is given by </a:t>
            </a:r>
          </a:p>
          <a:p>
            <a:pPr>
              <a:buNone/>
            </a:pPr>
            <a:r>
              <a:rPr lang="en-US" altLang="ja-JP" sz="2400" dirty="0" smtClean="0"/>
              <a:t>using the idea of the quantum metric (up to a constant c):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Note:  The quantum distance between two states is defined by  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5589845" y="692696"/>
            <a:ext cx="3136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[Nozaki-</a:t>
            </a:r>
            <a:r>
              <a:rPr lang="en-US" altLang="ja-JP" dirty="0" err="1" smtClean="0">
                <a:solidFill>
                  <a:schemeClr val="accent6">
                    <a:lumMod val="50000"/>
                  </a:schemeClr>
                </a:solidFill>
              </a:rPr>
              <a:t>Ryu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-TT,  in preparation]</a:t>
            </a:r>
            <a:endParaRPr lang="ja-JP" altLang="en-US" dirty="0"/>
          </a:p>
        </p:txBody>
      </p:sp>
      <p:graphicFrame>
        <p:nvGraphicFramePr>
          <p:cNvPr id="364546" name="Object 2"/>
          <p:cNvGraphicFramePr>
            <a:graphicFrameLocks noChangeAspect="1"/>
          </p:cNvGraphicFramePr>
          <p:nvPr/>
        </p:nvGraphicFramePr>
        <p:xfrm>
          <a:off x="957263" y="2781300"/>
          <a:ext cx="7035800" cy="1727200"/>
        </p:xfrm>
        <a:graphic>
          <a:graphicData uri="http://schemas.openxmlformats.org/presentationml/2006/ole">
            <p:oleObj spid="_x0000_s364546" name="数式" r:id="rId3" imgW="2666880" imgH="672840" progId="Equation.3">
              <p:embed/>
            </p:oleObj>
          </a:graphicData>
        </a:graphic>
      </p:graphicFrame>
      <p:graphicFrame>
        <p:nvGraphicFramePr>
          <p:cNvPr id="364547" name="Object 2"/>
          <p:cNvGraphicFramePr>
            <a:graphicFrameLocks noChangeAspect="1"/>
          </p:cNvGraphicFramePr>
          <p:nvPr/>
        </p:nvGraphicFramePr>
        <p:xfrm>
          <a:off x="2338388" y="5096222"/>
          <a:ext cx="4387850" cy="781050"/>
        </p:xfrm>
        <a:graphic>
          <a:graphicData uri="http://schemas.openxmlformats.org/presentationml/2006/ole">
            <p:oleObj spid="_x0000_s364547" name="数式" r:id="rId4" imgW="166356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400" u="sng" dirty="0" smtClean="0"/>
              <a:t>Comments</a:t>
            </a:r>
          </a:p>
          <a:p>
            <a:pPr>
              <a:buNone/>
            </a:pPr>
            <a:endParaRPr lang="en-US" altLang="ja-JP" sz="2400" u="sng" dirty="0" smtClean="0"/>
          </a:p>
          <a:p>
            <a:pPr marL="457200" indent="-457200">
              <a:buAutoNum type="arabicParenBoth"/>
            </a:pPr>
            <a:r>
              <a:rPr kumimoji="1" lang="en-US" altLang="ja-JP" sz="2400" dirty="0" smtClean="0"/>
              <a:t>The denominator represents the total volume of phase space </a:t>
            </a:r>
          </a:p>
          <a:p>
            <a:pPr marL="457200" indent="-457200">
              <a:buNone/>
            </a:pPr>
            <a:r>
              <a:rPr lang="en-US" altLang="ja-JP" sz="2400" dirty="0" smtClean="0"/>
              <a:t>      at energy scale u.</a:t>
            </a:r>
          </a:p>
          <a:p>
            <a:pPr marL="457200" indent="-457200">
              <a:buNone/>
            </a:pPr>
            <a:endParaRPr kumimoji="1" lang="en-US" altLang="ja-JP" sz="2400" dirty="0" smtClean="0"/>
          </a:p>
          <a:p>
            <a:pPr marL="457200" indent="-457200">
              <a:buAutoNum type="arabicParenBoth" startAt="2"/>
            </a:pPr>
            <a:r>
              <a:rPr lang="en-US" altLang="ja-JP" sz="2400" dirty="0" smtClean="0"/>
              <a:t>The operation e^{</a:t>
            </a:r>
            <a:r>
              <a:rPr lang="en-US" altLang="ja-JP" sz="2400" dirty="0" err="1" smtClean="0"/>
              <a:t>iLdu</a:t>
            </a:r>
            <a:r>
              <a:rPr lang="en-US" altLang="ja-JP" sz="2400" dirty="0" smtClean="0"/>
              <a:t>}  removes the coarse-graining procedure so that we can measure the strength of </a:t>
            </a:r>
          </a:p>
          <a:p>
            <a:pPr marL="457200" indent="-457200">
              <a:buNone/>
            </a:pPr>
            <a:r>
              <a:rPr lang="en-US" altLang="ja-JP" sz="2400" dirty="0" smtClean="0"/>
              <a:t>       unitary transformations induced by </a:t>
            </a:r>
            <a:r>
              <a:rPr lang="en-US" altLang="ja-JP" sz="2400" dirty="0" err="1" smtClean="0"/>
              <a:t>disentanglers</a:t>
            </a:r>
            <a:r>
              <a:rPr lang="en-US" altLang="ja-JP" sz="2400" dirty="0" smtClean="0"/>
              <a:t> (bonds). </a:t>
            </a:r>
          </a:p>
          <a:p>
            <a:pPr marL="457200" indent="-457200">
              <a:buNone/>
            </a:pPr>
            <a:r>
              <a:rPr lang="en-US" altLang="ja-JP" sz="2400" dirty="0" smtClean="0"/>
              <a:t>      </a:t>
            </a:r>
            <a:r>
              <a:rPr lang="ja-JP" altLang="en-US" sz="2400" dirty="0" smtClean="0"/>
              <a:t>　⇒　</a:t>
            </a:r>
            <a:r>
              <a:rPr lang="en-US" altLang="ja-JP" sz="2400" b="1" dirty="0" err="1" smtClean="0">
                <a:solidFill>
                  <a:srgbClr val="C00000"/>
                </a:solidFill>
              </a:rPr>
              <a:t>guu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 measures the density of bonds. </a:t>
            </a:r>
          </a:p>
          <a:p>
            <a:pPr marL="457200" indent="-457200">
              <a:buNone/>
            </a:pPr>
            <a:endParaRPr kumimoji="1" lang="en-US" altLang="ja-JP" sz="2400" dirty="0" smtClean="0"/>
          </a:p>
          <a:p>
            <a:pPr marL="457200" indent="-457200">
              <a:buNone/>
            </a:pPr>
            <a:endParaRPr lang="en-US" altLang="ja-JP" sz="2400" dirty="0" smtClean="0"/>
          </a:p>
          <a:p>
            <a:pPr marL="457200" indent="-457200">
              <a:buNone/>
            </a:pPr>
            <a:r>
              <a:rPr kumimoji="1" lang="en-US" altLang="ja-JP" sz="2400" dirty="0" smtClean="0"/>
              <a:t>  Consistent with the HEE:</a:t>
            </a:r>
            <a:endParaRPr kumimoji="1" lang="ja-JP" altLang="en-US" sz="2400" dirty="0"/>
          </a:p>
        </p:txBody>
      </p:sp>
      <p:sp>
        <p:nvSpPr>
          <p:cNvPr id="5" name="上下矢印 4"/>
          <p:cNvSpPr/>
          <p:nvPr/>
        </p:nvSpPr>
        <p:spPr>
          <a:xfrm>
            <a:off x="3491880" y="4437112"/>
            <a:ext cx="432048" cy="576064"/>
          </a:xfrm>
          <a:prstGeom prst="up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65570" name="Object 6"/>
          <p:cNvGraphicFramePr>
            <a:graphicFrameLocks noChangeAspect="1"/>
          </p:cNvGraphicFramePr>
          <p:nvPr/>
        </p:nvGraphicFramePr>
        <p:xfrm>
          <a:off x="899592" y="5733256"/>
          <a:ext cx="3176588" cy="806450"/>
        </p:xfrm>
        <a:graphic>
          <a:graphicData uri="http://schemas.openxmlformats.org/presentationml/2006/ole">
            <p:oleObj spid="_x0000_s365570" name="数式" r:id="rId3" imgW="1434960" imgH="355320" progId="Equation.3">
              <p:embed/>
            </p:oleObj>
          </a:graphicData>
        </a:graphic>
      </p:graphicFrame>
      <p:sp>
        <p:nvSpPr>
          <p:cNvPr id="7" name="AutoShape 4"/>
          <p:cNvSpPr>
            <a:spLocks noChangeArrowheads="1"/>
          </p:cNvSpPr>
          <p:nvPr/>
        </p:nvSpPr>
        <p:spPr bwMode="auto">
          <a:xfrm rot="16226246" flipH="1">
            <a:off x="4208505" y="5313949"/>
            <a:ext cx="1807112" cy="634294"/>
          </a:xfrm>
          <a:prstGeom prst="parallelogram">
            <a:avLst>
              <a:gd name="adj" fmla="val 60496"/>
            </a:avLst>
          </a:prstGeom>
          <a:solidFill>
            <a:schemeClr val="hlink">
              <a:alpha val="2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788024" y="5445224"/>
            <a:ext cx="2592288" cy="360040"/>
          </a:xfrm>
          <a:prstGeom prst="parallelogram">
            <a:avLst>
              <a:gd name="adj" fmla="val 161230"/>
            </a:avLst>
          </a:prstGeom>
          <a:solidFill>
            <a:schemeClr val="accent6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32040" y="5013176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00000"/>
                </a:solidFill>
              </a:rPr>
              <a:t>A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2040" y="578610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C00000"/>
                </a:solidFill>
              </a:rPr>
              <a:t>B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01786" y="6021288"/>
            <a:ext cx="183451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5940152" y="4869160"/>
          <a:ext cx="497780" cy="576377"/>
        </p:xfrm>
        <a:graphic>
          <a:graphicData uri="http://schemas.openxmlformats.org/presentationml/2006/ole">
            <p:oleObj spid="_x0000_s365571" name="数式" r:id="rId4" imgW="190440" imgH="215640" progId="Equation.3">
              <p:embed/>
            </p:oleObj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6639620" y="6095220"/>
          <a:ext cx="1172740" cy="430124"/>
        </p:xfrm>
        <a:graphic>
          <a:graphicData uri="http://schemas.openxmlformats.org/presentationml/2006/ole">
            <p:oleObj spid="_x0000_s365573" name="数式" r:id="rId5" imgW="596880" imgH="215640" progId="Equation.3">
              <p:embed/>
            </p:oleObj>
          </a:graphicData>
        </a:graphic>
      </p:graphicFrame>
      <p:graphicFrame>
        <p:nvGraphicFramePr>
          <p:cNvPr id="365574" name="Object 6"/>
          <p:cNvGraphicFramePr>
            <a:graphicFrameLocks noChangeAspect="1"/>
          </p:cNvGraphicFramePr>
          <p:nvPr/>
        </p:nvGraphicFramePr>
        <p:xfrm>
          <a:off x="7268964" y="5793723"/>
          <a:ext cx="1479500" cy="443589"/>
        </p:xfrm>
        <a:graphic>
          <a:graphicData uri="http://schemas.openxmlformats.org/presentationml/2006/ole">
            <p:oleObj spid="_x0000_s365574" name="数式" r:id="rId6" imgW="685800" imgH="203040" progId="Equation.3">
              <p:embed/>
            </p:oleObj>
          </a:graphicData>
        </a:graphic>
      </p:graphicFrame>
      <p:graphicFrame>
        <p:nvGraphicFramePr>
          <p:cNvPr id="365575" name="Object 6"/>
          <p:cNvGraphicFramePr>
            <a:graphicFrameLocks noChangeAspect="1"/>
          </p:cNvGraphicFramePr>
          <p:nvPr/>
        </p:nvGraphicFramePr>
        <p:xfrm>
          <a:off x="4941615" y="6071319"/>
          <a:ext cx="998537" cy="454025"/>
        </p:xfrm>
        <a:graphic>
          <a:graphicData uri="http://schemas.openxmlformats.org/presentationml/2006/ole">
            <p:oleObj spid="_x0000_s365575" name="数式" r:id="rId7" imgW="5079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539552" y="460985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 would like to consider what is a universal properties for 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metallic condensed matter systems </a:t>
            </a:r>
            <a:r>
              <a:rPr lang="en-US" altLang="ja-JP" sz="2400" dirty="0" smtClean="0"/>
              <a:t>via </a:t>
            </a:r>
            <a:r>
              <a:rPr lang="en-US" altLang="ja-JP" sz="2400" dirty="0" err="1" smtClean="0"/>
              <a:t>AdS</a:t>
            </a:r>
            <a:r>
              <a:rPr lang="en-US" altLang="ja-JP" sz="2400" dirty="0" smtClean="0"/>
              <a:t>/CFT.</a:t>
            </a:r>
            <a:r>
              <a:rPr kumimoji="1" lang="en-US" altLang="ja-JP" sz="2400" dirty="0" smtClean="0"/>
              <a:t> 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smtClean="0"/>
              <a:t>The metals are usually described by the 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Landau’s </a:t>
            </a:r>
            <a:r>
              <a:rPr lang="en-US" altLang="ja-JP" sz="2400" dirty="0" smtClean="0">
                <a:solidFill>
                  <a:srgbClr val="C00000"/>
                </a:solidFill>
              </a:rPr>
              <a:t>F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ermi </a:t>
            </a:r>
            <a:r>
              <a:rPr lang="en-US" altLang="ja-JP" sz="2400" dirty="0" smtClean="0">
                <a:solidFill>
                  <a:srgbClr val="C00000"/>
                </a:solidFill>
              </a:rPr>
              <a:t>liquids</a:t>
            </a:r>
            <a:r>
              <a:rPr kumimoji="1" lang="en-US" altLang="ja-JP" sz="2400" dirty="0" smtClean="0"/>
              <a:t>. It is well-known that Fermi liquid states are stable </a:t>
            </a:r>
          </a:p>
          <a:p>
            <a:r>
              <a:rPr lang="en-US" altLang="ja-JP" sz="2400" dirty="0" smtClean="0"/>
              <a:t>against perturbations by the Coulomb forces. </a:t>
            </a:r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However, in strongly correlated </a:t>
            </a:r>
          </a:p>
          <a:p>
            <a:r>
              <a:rPr kumimoji="1" lang="en-US" altLang="ja-JP" sz="2400" dirty="0" smtClean="0"/>
              <a:t>electron systems such as the </a:t>
            </a:r>
          </a:p>
          <a:p>
            <a:r>
              <a:rPr kumimoji="1" lang="en-US" altLang="ja-JP" sz="2400" dirty="0" smtClean="0"/>
              <a:t>strange metal phase of high </a:t>
            </a:r>
            <a:r>
              <a:rPr kumimoji="1" lang="en-US" altLang="ja-JP" sz="2400" dirty="0" err="1" smtClean="0"/>
              <a:t>Tc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superconductors or heavy </a:t>
            </a:r>
            <a:r>
              <a:rPr kumimoji="1" lang="en-US" altLang="ja-JP" sz="2400" dirty="0" err="1" smtClean="0"/>
              <a:t>fermion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systems etc.,  we encounter </a:t>
            </a:r>
          </a:p>
          <a:p>
            <a:r>
              <a:rPr lang="en-US" altLang="ja-JP" sz="2400" dirty="0" smtClean="0"/>
              <a:t>so called </a:t>
            </a:r>
            <a:r>
              <a:rPr lang="en-US" altLang="ja-JP" sz="2400" dirty="0" smtClean="0">
                <a:solidFill>
                  <a:srgbClr val="C00000"/>
                </a:solidFill>
              </a:rPr>
              <a:t>non-Fermi liquids</a:t>
            </a:r>
            <a:r>
              <a:rPr lang="en-US" altLang="ja-JP" sz="2400" dirty="0" smtClean="0"/>
              <a:t>.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pic>
        <p:nvPicPr>
          <p:cNvPr id="3" name="Picture 3" descr="C:\Documents and Settings\Administrator\デスクトップ\0907\0907.0008\fighussey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9136" y="3385021"/>
            <a:ext cx="31892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5580112" y="4797152"/>
            <a:ext cx="106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chemeClr val="accent2">
                    <a:lumMod val="75000"/>
                  </a:schemeClr>
                </a:solidFill>
              </a:rPr>
              <a:t>Pseudo Gap</a:t>
            </a:r>
            <a:endParaRPr kumimoji="1" lang="ja-JP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0152" y="3501008"/>
            <a:ext cx="1979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</a:rPr>
              <a:t>Strange Metal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52320" y="4293096"/>
            <a:ext cx="1755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3">
                    <a:lumMod val="50000"/>
                  </a:schemeClr>
                </a:solidFill>
              </a:rPr>
              <a:t>Fermi Liquid</a:t>
            </a:r>
            <a:endParaRPr kumimoji="1" lang="ja-JP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27984" y="4993431"/>
            <a:ext cx="1265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chemeClr val="accent6">
                    <a:lumMod val="75000"/>
                  </a:schemeClr>
                </a:solidFill>
              </a:rPr>
              <a:t>Mott Insulator</a:t>
            </a:r>
            <a:endParaRPr kumimoji="1" lang="ja-JP" alt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51571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</a:rPr>
              <a:t>SC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4860676" y="6083448"/>
            <a:ext cx="3887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Figs taken from Sachdev 0907.0008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800" dirty="0" smtClean="0"/>
              <a:t>(</a:t>
            </a:r>
            <a:r>
              <a:rPr lang="en-US" altLang="ja-JP" sz="2800" dirty="0" smtClean="0"/>
              <a:t>5-5</a:t>
            </a:r>
            <a:r>
              <a:rPr kumimoji="1" lang="en-US" altLang="ja-JP" sz="2800" dirty="0" smtClean="0"/>
              <a:t>) Emergent Metric in a (d+1) dim. Free Scalar Theory</a:t>
            </a:r>
          </a:p>
          <a:p>
            <a:pPr>
              <a:buNone/>
            </a:pPr>
            <a:endParaRPr lang="en-US" altLang="ja-JP" sz="2800" u="sng" dirty="0" smtClean="0"/>
          </a:p>
          <a:p>
            <a:pPr>
              <a:buNone/>
            </a:pPr>
            <a:r>
              <a:rPr lang="en-US" altLang="ja-JP" sz="2400" b="1" dirty="0" smtClean="0"/>
              <a:t>Hamiltonian: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400" b="1" dirty="0" smtClean="0"/>
              <a:t>Ground state             :  </a:t>
            </a:r>
            <a:endParaRPr kumimoji="1" lang="en-US" altLang="ja-JP" sz="2400" b="1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400" dirty="0" smtClean="0"/>
              <a:t>Moreover,  we introduce the `IR state’          which has no real </a:t>
            </a:r>
          </a:p>
          <a:p>
            <a:pPr>
              <a:buNone/>
            </a:pPr>
            <a:r>
              <a:rPr lang="en-US" altLang="ja-JP" sz="2400" dirty="0" smtClean="0"/>
              <a:t>s</a:t>
            </a:r>
            <a:r>
              <a:rPr kumimoji="1" lang="en-US" altLang="ja-JP" sz="2400" dirty="0" smtClean="0"/>
              <a:t>pace entanglement. </a:t>
            </a:r>
            <a:endParaRPr kumimoji="1" lang="ja-JP" altLang="en-US" sz="2400" dirty="0"/>
          </a:p>
        </p:txBody>
      </p:sp>
      <p:graphicFrame>
        <p:nvGraphicFramePr>
          <p:cNvPr id="484354" name="Object 2"/>
          <p:cNvGraphicFramePr>
            <a:graphicFrameLocks noChangeAspect="1"/>
          </p:cNvGraphicFramePr>
          <p:nvPr/>
        </p:nvGraphicFramePr>
        <p:xfrm>
          <a:off x="2339752" y="1268760"/>
          <a:ext cx="5726112" cy="798513"/>
        </p:xfrm>
        <a:graphic>
          <a:graphicData uri="http://schemas.openxmlformats.org/presentationml/2006/ole">
            <p:oleObj spid="_x0000_s327682" name="Equation" r:id="rId4" imgW="2895480" imgH="393480" progId="Equation.3">
              <p:embed/>
            </p:oleObj>
          </a:graphicData>
        </a:graphic>
      </p:graphicFrame>
      <p:graphicFrame>
        <p:nvGraphicFramePr>
          <p:cNvPr id="484355" name="Object 3"/>
          <p:cNvGraphicFramePr>
            <a:graphicFrameLocks noChangeAspect="1"/>
          </p:cNvGraphicFramePr>
          <p:nvPr/>
        </p:nvGraphicFramePr>
        <p:xfrm>
          <a:off x="3275856" y="2348682"/>
          <a:ext cx="1517650" cy="576262"/>
        </p:xfrm>
        <a:graphic>
          <a:graphicData uri="http://schemas.openxmlformats.org/presentationml/2006/ole">
            <p:oleObj spid="_x0000_s327683" name="数式" r:id="rId5" imgW="685800" imgH="253800" progId="Equation.3">
              <p:embed/>
            </p:oleObj>
          </a:graphicData>
        </a:graphic>
      </p:graphicFrame>
      <p:graphicFrame>
        <p:nvGraphicFramePr>
          <p:cNvPr id="484356" name="Object 3"/>
          <p:cNvGraphicFramePr>
            <a:graphicFrameLocks noChangeAspect="1"/>
          </p:cNvGraphicFramePr>
          <p:nvPr/>
        </p:nvGraphicFramePr>
        <p:xfrm>
          <a:off x="2253258" y="2348880"/>
          <a:ext cx="590550" cy="576262"/>
        </p:xfrm>
        <a:graphic>
          <a:graphicData uri="http://schemas.openxmlformats.org/presentationml/2006/ole">
            <p:oleObj spid="_x0000_s327684" name="数式" r:id="rId6" imgW="266400" imgH="253800" progId="Equation.3">
              <p:embed/>
            </p:oleObj>
          </a:graphicData>
        </a:graphic>
      </p:graphicFrame>
      <p:graphicFrame>
        <p:nvGraphicFramePr>
          <p:cNvPr id="484357" name="Object 4"/>
          <p:cNvGraphicFramePr>
            <a:graphicFrameLocks noChangeAspect="1"/>
          </p:cNvGraphicFramePr>
          <p:nvPr/>
        </p:nvGraphicFramePr>
        <p:xfrm>
          <a:off x="582613" y="4252913"/>
          <a:ext cx="7980362" cy="2359025"/>
        </p:xfrm>
        <a:graphic>
          <a:graphicData uri="http://schemas.openxmlformats.org/presentationml/2006/ole">
            <p:oleObj spid="_x0000_s327685" name="数式" r:id="rId7" imgW="3784320" imgH="1091880" progId="Equation.3">
              <p:embed/>
            </p:oleObj>
          </a:graphicData>
        </a:graphic>
      </p:graphicFrame>
      <p:graphicFrame>
        <p:nvGraphicFramePr>
          <p:cNvPr id="484358" name="Object 6"/>
          <p:cNvGraphicFramePr>
            <a:graphicFrameLocks noChangeAspect="1"/>
          </p:cNvGraphicFramePr>
          <p:nvPr/>
        </p:nvGraphicFramePr>
        <p:xfrm>
          <a:off x="5292080" y="3284786"/>
          <a:ext cx="561975" cy="576262"/>
        </p:xfrm>
        <a:graphic>
          <a:graphicData uri="http://schemas.openxmlformats.org/presentationml/2006/ole">
            <p:oleObj spid="_x0000_s327686" name="数式" r:id="rId8" imgW="2538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For a free scalar theory, the ground state corresponds to</a:t>
            </a: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For the excited states,            becomes time-dependent.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One might be tempting to guess </a:t>
            </a: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Indeed, the previous proposal for 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guu</a:t>
            </a:r>
            <a:r>
              <a:rPr lang="en-US" altLang="ja-JP" sz="2400" dirty="0" smtClean="0">
                <a:solidFill>
                  <a:srgbClr val="002060"/>
                </a:solidFill>
              </a:rPr>
              <a:t> lead to</a:t>
            </a: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endParaRPr kumimoji="1" lang="ja-JP" altLang="en-US" sz="2400" dirty="0"/>
          </a:p>
        </p:txBody>
      </p:sp>
      <p:graphicFrame>
        <p:nvGraphicFramePr>
          <p:cNvPr id="520194" name="Object 2"/>
          <p:cNvGraphicFramePr>
            <a:graphicFrameLocks noChangeAspect="1"/>
          </p:cNvGraphicFramePr>
          <p:nvPr/>
        </p:nvGraphicFramePr>
        <p:xfrm>
          <a:off x="696044" y="836712"/>
          <a:ext cx="6972300" cy="1344612"/>
        </p:xfrm>
        <a:graphic>
          <a:graphicData uri="http://schemas.openxmlformats.org/presentationml/2006/ole">
            <p:oleObj spid="_x0000_s338946" name="数式" r:id="rId4" imgW="3149280" imgH="609480" progId="Equation.3">
              <p:embed/>
            </p:oleObj>
          </a:graphicData>
        </a:graphic>
      </p:graphicFrame>
      <p:graphicFrame>
        <p:nvGraphicFramePr>
          <p:cNvPr id="520195" name="Object 3"/>
          <p:cNvGraphicFramePr>
            <a:graphicFrameLocks noChangeAspect="1"/>
          </p:cNvGraphicFramePr>
          <p:nvPr/>
        </p:nvGraphicFramePr>
        <p:xfrm>
          <a:off x="728663" y="2276475"/>
          <a:ext cx="7026275" cy="952500"/>
        </p:xfrm>
        <a:graphic>
          <a:graphicData uri="http://schemas.openxmlformats.org/presentationml/2006/ole">
            <p:oleObj spid="_x0000_s338947" name="数式" r:id="rId5" imgW="3174840" imgH="419040" progId="Equation.3">
              <p:embed/>
            </p:oleObj>
          </a:graphicData>
        </a:graphic>
      </p:graphicFrame>
      <p:graphicFrame>
        <p:nvGraphicFramePr>
          <p:cNvPr id="447492" name="Object 3"/>
          <p:cNvGraphicFramePr>
            <a:graphicFrameLocks noChangeAspect="1"/>
          </p:cNvGraphicFramePr>
          <p:nvPr/>
        </p:nvGraphicFramePr>
        <p:xfrm>
          <a:off x="3275856" y="3501008"/>
          <a:ext cx="728985" cy="460375"/>
        </p:xfrm>
        <a:graphic>
          <a:graphicData uri="http://schemas.openxmlformats.org/presentationml/2006/ole">
            <p:oleObj spid="_x0000_s338948" name="数式" r:id="rId6" imgW="330120" imgH="203040" progId="Equation.3">
              <p:embed/>
            </p:oleObj>
          </a:graphicData>
        </a:graphic>
      </p:graphicFrame>
      <p:graphicFrame>
        <p:nvGraphicFramePr>
          <p:cNvPr id="447493" name="Object 19"/>
          <p:cNvGraphicFramePr>
            <a:graphicFrameLocks noChangeAspect="1"/>
          </p:cNvGraphicFramePr>
          <p:nvPr/>
        </p:nvGraphicFramePr>
        <p:xfrm>
          <a:off x="550863" y="4581525"/>
          <a:ext cx="4151312" cy="792163"/>
        </p:xfrm>
        <a:graphic>
          <a:graphicData uri="http://schemas.openxmlformats.org/presentationml/2006/ole">
            <p:oleObj spid="_x0000_s338949" name="数式" r:id="rId7" imgW="2247840" imgH="419040" progId="Equation.3">
              <p:embed/>
            </p:oleObj>
          </a:graphicData>
        </a:graphic>
      </p:graphicFrame>
      <p:sp>
        <p:nvSpPr>
          <p:cNvPr id="7" name="Right Arrow 84"/>
          <p:cNvSpPr/>
          <p:nvPr/>
        </p:nvSpPr>
        <p:spPr>
          <a:xfrm>
            <a:off x="4716016" y="4797152"/>
            <a:ext cx="360040" cy="36004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47494" name="Object 6"/>
          <p:cNvGraphicFramePr>
            <a:graphicFrameLocks noChangeAspect="1"/>
          </p:cNvGraphicFramePr>
          <p:nvPr/>
        </p:nvGraphicFramePr>
        <p:xfrm>
          <a:off x="5151438" y="4621213"/>
          <a:ext cx="2411412" cy="655637"/>
        </p:xfrm>
        <a:graphic>
          <a:graphicData uri="http://schemas.openxmlformats.org/presentationml/2006/ole">
            <p:oleObj spid="_x0000_s338950" name="数式" r:id="rId8" imgW="1091880" imgH="266400" progId="Equation.3">
              <p:embed/>
            </p:oleObj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868144" y="4221088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</a:rPr>
              <a:t>Density of </a:t>
            </a:r>
            <a:r>
              <a:rPr kumimoji="1" lang="en-US" altLang="ja-JP" sz="2400" b="1" i="1" dirty="0" smtClean="0">
                <a:solidFill>
                  <a:srgbClr val="C00000"/>
                </a:solidFill>
              </a:rPr>
              <a:t>bonds</a:t>
            </a:r>
            <a:endParaRPr kumimoji="1" lang="ja-JP" altLang="en-US" sz="2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38951" name="Object 6"/>
          <p:cNvGraphicFramePr>
            <a:graphicFrameLocks noChangeAspect="1"/>
          </p:cNvGraphicFramePr>
          <p:nvPr/>
        </p:nvGraphicFramePr>
        <p:xfrm>
          <a:off x="6228184" y="5589240"/>
          <a:ext cx="1793875" cy="592138"/>
        </p:xfrm>
        <a:graphic>
          <a:graphicData uri="http://schemas.openxmlformats.org/presentationml/2006/ole">
            <p:oleObj spid="_x0000_s338951" name="数式" r:id="rId9" imgW="8125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49491"/>
          </a:xfrm>
        </p:spPr>
        <p:txBody>
          <a:bodyPr/>
          <a:lstStyle/>
          <a:p>
            <a:pPr>
              <a:buNone/>
            </a:pPr>
            <a:r>
              <a:rPr kumimoji="1" lang="en-US" altLang="ja-JP" sz="2800" u="sng" dirty="0" smtClean="0"/>
              <a:t>Explicit metric</a:t>
            </a:r>
          </a:p>
          <a:p>
            <a:pPr>
              <a:buNone/>
            </a:pPr>
            <a:endParaRPr lang="en-US" altLang="ja-JP" sz="2400" u="sng" dirty="0" smtClean="0"/>
          </a:p>
          <a:p>
            <a:pPr marL="571500" indent="-571500">
              <a:buAutoNum type="romanLcParenBoth"/>
            </a:pPr>
            <a:r>
              <a:rPr kumimoji="1" lang="en-US" altLang="ja-JP" sz="2400" dirty="0" err="1" smtClean="0"/>
              <a:t>Massless</a:t>
            </a:r>
            <a:r>
              <a:rPr kumimoji="1" lang="en-US" altLang="ja-JP" sz="2400" dirty="0" smtClean="0"/>
              <a:t> scalar  (E=k)</a:t>
            </a:r>
          </a:p>
          <a:p>
            <a:pPr marL="571500" indent="-571500">
              <a:buNone/>
            </a:pPr>
            <a:endParaRPr lang="en-US" altLang="ja-JP" sz="2400" dirty="0" smtClean="0"/>
          </a:p>
          <a:p>
            <a:pPr marL="571500" indent="-571500">
              <a:buNone/>
            </a:pPr>
            <a:endParaRPr lang="en-US" altLang="ja-JP" sz="2400" dirty="0" smtClean="0"/>
          </a:p>
          <a:p>
            <a:pPr marL="571500" indent="-571500">
              <a:buNone/>
            </a:pPr>
            <a:r>
              <a:rPr lang="en-US" altLang="ja-JP" sz="2400" dirty="0" smtClean="0"/>
              <a:t>(ii)   </a:t>
            </a:r>
            <a:r>
              <a:rPr lang="en-US" altLang="ja-JP" sz="2400" dirty="0" err="1" smtClean="0"/>
              <a:t>Lifshitz</a:t>
            </a:r>
            <a:r>
              <a:rPr lang="en-US" altLang="ja-JP" sz="2400" dirty="0" smtClean="0"/>
              <a:t> scalar    (E=k</a:t>
            </a:r>
            <a:r>
              <a:rPr lang="en-US" altLang="ja-JP" sz="2800" baseline="30000" dirty="0" smtClean="0"/>
              <a:t>ν</a:t>
            </a:r>
            <a:r>
              <a:rPr lang="en-US" altLang="ja-JP" sz="2400" dirty="0" smtClean="0"/>
              <a:t>)</a:t>
            </a:r>
          </a:p>
          <a:p>
            <a:pPr marL="571500" indent="-571500">
              <a:buNone/>
            </a:pPr>
            <a:endParaRPr kumimoji="1" lang="en-US" altLang="ja-JP" sz="2400" dirty="0" smtClean="0"/>
          </a:p>
          <a:p>
            <a:pPr marL="571500" indent="-571500">
              <a:buNone/>
            </a:pPr>
            <a:endParaRPr kumimoji="1" lang="en-US" altLang="ja-JP" sz="2400" dirty="0" smtClean="0"/>
          </a:p>
          <a:p>
            <a:pPr marL="571500" indent="-571500">
              <a:buNone/>
            </a:pPr>
            <a:r>
              <a:rPr lang="en-US" altLang="ja-JP" sz="2400" dirty="0" smtClean="0"/>
              <a:t>(iii) Massive scalar  </a:t>
            </a:r>
            <a:endParaRPr kumimoji="1" lang="ja-JP" altLang="en-US" sz="2400" dirty="0"/>
          </a:p>
        </p:txBody>
      </p:sp>
      <p:graphicFrame>
        <p:nvGraphicFramePr>
          <p:cNvPr id="367618" name="Object 19"/>
          <p:cNvGraphicFramePr>
            <a:graphicFrameLocks noChangeAspect="1"/>
          </p:cNvGraphicFramePr>
          <p:nvPr/>
        </p:nvGraphicFramePr>
        <p:xfrm>
          <a:off x="3156992" y="260648"/>
          <a:ext cx="4151312" cy="792163"/>
        </p:xfrm>
        <a:graphic>
          <a:graphicData uri="http://schemas.openxmlformats.org/presentationml/2006/ole">
            <p:oleObj spid="_x0000_s367618" name="数式" r:id="rId3" imgW="2247840" imgH="419040" progId="Equation.3">
              <p:embed/>
            </p:oleObj>
          </a:graphicData>
        </a:graphic>
      </p:graphicFrame>
      <p:graphicFrame>
        <p:nvGraphicFramePr>
          <p:cNvPr id="367619" name="Object 3"/>
          <p:cNvGraphicFramePr>
            <a:graphicFrameLocks noChangeAspect="1"/>
          </p:cNvGraphicFramePr>
          <p:nvPr/>
        </p:nvGraphicFramePr>
        <p:xfrm>
          <a:off x="2771800" y="1700808"/>
          <a:ext cx="4701139" cy="864096"/>
        </p:xfrm>
        <a:graphic>
          <a:graphicData uri="http://schemas.openxmlformats.org/presentationml/2006/ole">
            <p:oleObj spid="_x0000_s367619" name="数式" r:id="rId4" imgW="1777680" imgH="393480" progId="Equation.3">
              <p:embed/>
            </p:oleObj>
          </a:graphicData>
        </a:graphic>
      </p:graphicFrame>
      <p:graphicFrame>
        <p:nvGraphicFramePr>
          <p:cNvPr id="367620" name="Object 4"/>
          <p:cNvGraphicFramePr>
            <a:graphicFrameLocks noChangeAspect="1"/>
          </p:cNvGraphicFramePr>
          <p:nvPr/>
        </p:nvGraphicFramePr>
        <p:xfrm>
          <a:off x="2555776" y="3068960"/>
          <a:ext cx="6278562" cy="920750"/>
        </p:xfrm>
        <a:graphic>
          <a:graphicData uri="http://schemas.openxmlformats.org/presentationml/2006/ole">
            <p:oleObj spid="_x0000_s367620" name="数式" r:id="rId5" imgW="2374560" imgH="419040" progId="Equation.3">
              <p:embed/>
            </p:oleObj>
          </a:graphicData>
        </a:graphic>
      </p:graphicFrame>
      <p:graphicFrame>
        <p:nvGraphicFramePr>
          <p:cNvPr id="367621" name="Object 5"/>
          <p:cNvGraphicFramePr>
            <a:graphicFrameLocks noChangeAspect="1"/>
          </p:cNvGraphicFramePr>
          <p:nvPr/>
        </p:nvGraphicFramePr>
        <p:xfrm>
          <a:off x="1441450" y="4370388"/>
          <a:ext cx="6781800" cy="2063750"/>
        </p:xfrm>
        <a:graphic>
          <a:graphicData uri="http://schemas.openxmlformats.org/presentationml/2006/ole">
            <p:oleObj spid="_x0000_s367621" name="数式" r:id="rId6" imgW="2565360" imgH="939600" progId="Equation.3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652120" y="6309320"/>
            <a:ext cx="3077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C00000"/>
                </a:solidFill>
              </a:rPr>
              <a:t>Ｃａｐｐｅｄ　ｏｆｆ　ｉｎ　ｔｈｅ　ＩＲ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800" dirty="0" smtClean="0"/>
              <a:t>(5-6) E</a:t>
            </a:r>
            <a:r>
              <a:rPr kumimoji="1" lang="en-US" altLang="ja-JP" sz="2800" dirty="0" smtClean="0"/>
              <a:t>xcited states  after quantum quenches 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</p:txBody>
      </p:sp>
      <p:cxnSp>
        <p:nvCxnSpPr>
          <p:cNvPr id="5" name="直線矢印コネクタ 4"/>
          <p:cNvCxnSpPr/>
          <p:nvPr/>
        </p:nvCxnSpPr>
        <p:spPr>
          <a:xfrm rot="16200000" flipV="1">
            <a:off x="548933" y="3578560"/>
            <a:ext cx="1152128" cy="17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827713" y="3861318"/>
            <a:ext cx="2015629" cy="2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rot="5400000" flipH="1" flipV="1">
            <a:off x="827486" y="3573114"/>
            <a:ext cx="576756" cy="496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115616" y="3861048"/>
            <a:ext cx="1405438" cy="14153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9"/>
          <p:cNvSpPr txBox="1">
            <a:spLocks noChangeArrowheads="1"/>
          </p:cNvSpPr>
          <p:nvPr/>
        </p:nvSpPr>
        <p:spPr bwMode="auto">
          <a:xfrm>
            <a:off x="504830" y="2795081"/>
            <a:ext cx="695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m(t)</a:t>
            </a:r>
            <a:endParaRPr lang="ja-JP" altLang="en-US" sz="2000" b="1" dirty="0"/>
          </a:p>
        </p:txBody>
      </p:sp>
      <p:sp>
        <p:nvSpPr>
          <p:cNvPr id="10" name="テキスト ボックス 20"/>
          <p:cNvSpPr txBox="1">
            <a:spLocks noChangeArrowheads="1"/>
          </p:cNvSpPr>
          <p:nvPr/>
        </p:nvSpPr>
        <p:spPr bwMode="auto">
          <a:xfrm>
            <a:off x="2556550" y="3371242"/>
            <a:ext cx="292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t</a:t>
            </a:r>
            <a:endParaRPr lang="ja-JP" altLang="en-US" sz="2400" b="1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323528" y="3299137"/>
            <a:ext cx="792237" cy="422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0499" name="Object 3"/>
          <p:cNvGraphicFramePr>
            <a:graphicFrameLocks noChangeAspect="1"/>
          </p:cNvGraphicFramePr>
          <p:nvPr/>
        </p:nvGraphicFramePr>
        <p:xfrm>
          <a:off x="3275856" y="2492896"/>
          <a:ext cx="5509468" cy="2195753"/>
        </p:xfrm>
        <a:graphic>
          <a:graphicData uri="http://schemas.openxmlformats.org/presentationml/2006/ole">
            <p:oleObj spid="_x0000_s332803" name="数式" r:id="rId4" imgW="2933640" imgH="1143000" progId="Equation.3">
              <p:embed/>
            </p:oleObj>
          </a:graphicData>
        </a:graphic>
      </p:graphicFrame>
      <p:sp>
        <p:nvSpPr>
          <p:cNvPr id="15" name="テキスト ボックス 19"/>
          <p:cNvSpPr txBox="1">
            <a:spLocks noChangeArrowheads="1"/>
          </p:cNvSpPr>
          <p:nvPr/>
        </p:nvSpPr>
        <p:spPr bwMode="auto">
          <a:xfrm>
            <a:off x="1187624" y="3100958"/>
            <a:ext cx="695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m0</a:t>
            </a:r>
            <a:endParaRPr lang="ja-JP" altLang="en-US" sz="2000" b="1" dirty="0"/>
          </a:p>
        </p:txBody>
      </p:sp>
      <p:graphicFrame>
        <p:nvGraphicFramePr>
          <p:cNvPr id="332804" name="Object 4"/>
          <p:cNvGraphicFramePr>
            <a:graphicFrameLocks noChangeAspect="1"/>
          </p:cNvGraphicFramePr>
          <p:nvPr/>
        </p:nvGraphicFramePr>
        <p:xfrm>
          <a:off x="885204" y="1366540"/>
          <a:ext cx="7215188" cy="622300"/>
        </p:xfrm>
        <a:graphic>
          <a:graphicData uri="http://schemas.openxmlformats.org/presentationml/2006/ole">
            <p:oleObj spid="_x0000_s332804" name="数式" r:id="rId5" imgW="3022560" imgH="253800" progId="Equation.3">
              <p:embed/>
            </p:oleObj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1259632" y="5099700"/>
            <a:ext cx="6391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Note:  There is an phase factor ambiguity of (A,B).</a:t>
            </a:r>
          </a:p>
          <a:p>
            <a:r>
              <a:rPr lang="en-US" altLang="ja-JP" sz="2400" dirty="0" smtClean="0"/>
              <a:t>            </a:t>
            </a:r>
            <a:r>
              <a:rPr lang="ja-JP" altLang="en-US" sz="2400" dirty="0" smtClean="0"/>
              <a:t>⇒　</a:t>
            </a:r>
            <a:r>
              <a:rPr lang="en-US" altLang="ja-JP" sz="2400" dirty="0" smtClean="0"/>
              <a:t>Different choices of time slices ?</a:t>
            </a:r>
            <a:r>
              <a:rPr kumimoji="1" lang="en-US" altLang="ja-JP" sz="2400" dirty="0" smtClean="0"/>
              <a:t> 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800" b="1" u="sng" dirty="0" smtClean="0"/>
              <a:t>Time dependent metric  from the Quantum Quench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3168352" y="2564904"/>
            <a:ext cx="864096" cy="151216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648072" y="3501008"/>
            <a:ext cx="1944216" cy="72008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040832" y="286132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2060"/>
                </a:solidFill>
              </a:rPr>
              <a:t>t</a:t>
            </a:r>
            <a:endParaRPr kumimoji="1" lang="ja-JP" altLang="en-US" sz="3600" dirty="0">
              <a:solidFill>
                <a:srgbClr val="00206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96544" y="1340768"/>
            <a:ext cx="4067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</a:rPr>
              <a:t>Light cone</a:t>
            </a:r>
          </a:p>
          <a:p>
            <a:endParaRPr lang="en-US" altLang="ja-JP" sz="2400" b="1" dirty="0" smtClean="0">
              <a:solidFill>
                <a:srgbClr val="C00000"/>
              </a:solidFill>
            </a:endParaRPr>
          </a:p>
          <a:p>
            <a:r>
              <a:rPr lang="en-US" altLang="ja-JP" sz="2400" b="1" dirty="0" smtClean="0">
                <a:solidFill>
                  <a:srgbClr val="002060"/>
                </a:solidFill>
              </a:rPr>
              <a:t>looks like a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 propagation of </a:t>
            </a:r>
          </a:p>
          <a:p>
            <a:r>
              <a:rPr kumimoji="1" lang="en-US" altLang="ja-JP" sz="2400" b="1" dirty="0" smtClean="0">
                <a:solidFill>
                  <a:srgbClr val="002060"/>
                </a:solidFill>
              </a:rPr>
              <a:t>gravitational wave.</a:t>
            </a:r>
          </a:p>
          <a:p>
            <a:endParaRPr kumimoji="1" lang="en-US" altLang="ja-JP" sz="2400" b="1" dirty="0" smtClean="0">
              <a:solidFill>
                <a:srgbClr val="002060"/>
              </a:solidFill>
            </a:endParaRPr>
          </a:p>
        </p:txBody>
      </p:sp>
      <p:pic>
        <p:nvPicPr>
          <p:cNvPr id="453637" name="Picture 5" descr="C:\Users\Tadashi\Desktop\AdS-MERA\quench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424" y="1556792"/>
            <a:ext cx="3302000" cy="2603500"/>
          </a:xfrm>
          <a:prstGeom prst="rect">
            <a:avLst/>
          </a:prstGeom>
          <a:noFill/>
        </p:spPr>
      </p:pic>
      <p:sp>
        <p:nvSpPr>
          <p:cNvPr id="16" name="二等辺三角形 15"/>
          <p:cNvSpPr/>
          <p:nvPr/>
        </p:nvSpPr>
        <p:spPr>
          <a:xfrm rot="20957462">
            <a:off x="686767" y="1963141"/>
            <a:ext cx="2922919" cy="1060625"/>
          </a:xfrm>
          <a:prstGeom prst="triangle">
            <a:avLst>
              <a:gd name="adj" fmla="val 4328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2304256" y="1628800"/>
            <a:ext cx="2592288" cy="7200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442416" y="2348880"/>
            <a:ext cx="144016" cy="100811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1522" name="Object 2"/>
          <p:cNvGraphicFramePr>
            <a:graphicFrameLocks noChangeAspect="1"/>
          </p:cNvGraphicFramePr>
          <p:nvPr/>
        </p:nvGraphicFramePr>
        <p:xfrm>
          <a:off x="298400" y="1628800"/>
          <a:ext cx="928688" cy="558800"/>
        </p:xfrm>
        <a:graphic>
          <a:graphicData uri="http://schemas.openxmlformats.org/presentationml/2006/ole">
            <p:oleObj spid="_x0000_s333826" name="数式" r:id="rId5" imgW="431640" imgH="253800" progId="Equation.3">
              <p:embed/>
            </p:oleObj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611560" y="458112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/>
              <a:t>We can also confirm the linear growth of EE:  SA</a:t>
            </a:r>
            <a:r>
              <a:rPr lang="ja-JP" altLang="en-US" sz="2400" b="1" dirty="0" smtClean="0"/>
              <a:t>∝</a:t>
            </a:r>
            <a:r>
              <a:rPr lang="en-US" altLang="ja-JP" sz="2400" b="1" dirty="0" smtClean="0"/>
              <a:t>t.</a:t>
            </a:r>
          </a:p>
          <a:p>
            <a:r>
              <a:rPr lang="en-US" altLang="ja-JP" sz="2400" dirty="0" smtClean="0"/>
              <a:t>This is consistent with the known CFT (2d) </a:t>
            </a:r>
          </a:p>
          <a:p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[Calabrese-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Cardy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05]</a:t>
            </a:r>
          </a:p>
          <a:p>
            <a:r>
              <a:rPr lang="en-US" altLang="ja-JP" sz="2400" dirty="0" smtClean="0"/>
              <a:t>and with the HEE results (any dim.).  </a:t>
            </a:r>
          </a:p>
          <a:p>
            <a:r>
              <a:rPr lang="en-US" altLang="ja-JP" sz="2400" dirty="0" smtClean="0"/>
              <a:t>                                    </a:t>
            </a:r>
            <a:endParaRPr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2224" y="3645024"/>
            <a:ext cx="3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002060"/>
                </a:solidFill>
              </a:rPr>
              <a:t>z</a:t>
            </a:r>
            <a:endParaRPr kumimoji="1" lang="ja-JP" altLang="en-US" sz="3600" dirty="0">
              <a:solidFill>
                <a:srgbClr val="00206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99592" y="5661248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[</a:t>
            </a:r>
            <a:r>
              <a:rPr lang="en-US" altLang="ja-JP" sz="2000" kern="0" dirty="0" err="1" smtClean="0">
                <a:solidFill>
                  <a:schemeClr val="accent6">
                    <a:lumMod val="50000"/>
                  </a:schemeClr>
                </a:solidFill>
              </a:rPr>
              <a:t>Arrastia</a:t>
            </a:r>
            <a:r>
              <a:rPr lang="en-US" altLang="ja-JP" sz="2000" kern="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altLang="ja-JP" sz="2000" kern="0" dirty="0" err="1" smtClean="0">
                <a:solidFill>
                  <a:schemeClr val="accent6">
                    <a:lumMod val="50000"/>
                  </a:schemeClr>
                </a:solidFill>
              </a:rPr>
              <a:t>Aparicio</a:t>
            </a:r>
            <a:r>
              <a:rPr lang="en-US" altLang="ja-JP" sz="2000" kern="0" dirty="0" smtClean="0">
                <a:solidFill>
                  <a:schemeClr val="accent6">
                    <a:lumMod val="50000"/>
                  </a:schemeClr>
                </a:solidFill>
              </a:rPr>
              <a:t>-Lopez 10 , 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Albash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-Johnson 10, 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Balasubramanian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Bernamonti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-de Boer-Copland-Craps- 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Keski-Vakkuri-Müller-Schäfer-Shigemori-Staessens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10, 11,….]</a:t>
            </a:r>
            <a:endParaRPr lang="en-US" altLang="ja-JP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800" dirty="0" smtClean="0"/>
              <a:t>(5-7) Towards Holographic Dual of Flat Space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kumimoji="1" lang="en-US" altLang="ja-JP" sz="2800" dirty="0" smtClean="0"/>
              <a:t>If  we consider the (almost) flat metric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the corresponding dispersion relation reads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This leads to the highly non-local Hamiltonian:</a:t>
            </a:r>
          </a:p>
          <a:p>
            <a:pPr>
              <a:buNone/>
            </a:pPr>
            <a:r>
              <a:rPr lang="en-US" altLang="ja-JP" sz="2800" dirty="0" smtClean="0"/>
              <a:t>                                                                      </a:t>
            </a:r>
          </a:p>
          <a:p>
            <a:pPr>
              <a:buNone/>
            </a:pPr>
            <a:r>
              <a:rPr kumimoji="1" lang="en-US" altLang="ja-JP" sz="2800" dirty="0" smtClean="0"/>
              <a:t>                                                                     </a:t>
            </a:r>
            <a:r>
              <a:rPr kumimoji="1"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[cf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. Li-TT 10]</a:t>
            </a:r>
            <a:endParaRPr kumimoji="1" lang="en-US" altLang="ja-JP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kumimoji="1" lang="ja-JP" altLang="en-US" sz="2800" dirty="0"/>
          </a:p>
        </p:txBody>
      </p:sp>
      <p:graphicFrame>
        <p:nvGraphicFramePr>
          <p:cNvPr id="384002" name="Object 2"/>
          <p:cNvGraphicFramePr>
            <a:graphicFrameLocks noChangeAspect="1"/>
          </p:cNvGraphicFramePr>
          <p:nvPr/>
        </p:nvGraphicFramePr>
        <p:xfrm>
          <a:off x="1365250" y="2105100"/>
          <a:ext cx="4805363" cy="531812"/>
        </p:xfrm>
        <a:graphic>
          <a:graphicData uri="http://schemas.openxmlformats.org/presentationml/2006/ole">
            <p:oleObj spid="_x0000_s384002" name="数式" r:id="rId3" imgW="2234880" imgH="241200" progId="Equation.3">
              <p:embed/>
            </p:oleObj>
          </a:graphicData>
        </a:graphic>
      </p:graphicFrame>
      <p:graphicFrame>
        <p:nvGraphicFramePr>
          <p:cNvPr id="384003" name="Object 2"/>
          <p:cNvGraphicFramePr>
            <a:graphicFrameLocks noChangeAspect="1"/>
          </p:cNvGraphicFramePr>
          <p:nvPr/>
        </p:nvGraphicFramePr>
        <p:xfrm>
          <a:off x="1475656" y="3645024"/>
          <a:ext cx="6119812" cy="1147762"/>
        </p:xfrm>
        <a:graphic>
          <a:graphicData uri="http://schemas.openxmlformats.org/presentationml/2006/ole">
            <p:oleObj spid="_x0000_s384003" name="数式" r:id="rId4" imgW="2844720" imgH="520560" progId="Equation.3">
              <p:embed/>
            </p:oleObj>
          </a:graphicData>
        </a:graphic>
      </p:graphicFrame>
      <p:graphicFrame>
        <p:nvGraphicFramePr>
          <p:cNvPr id="384004" name="Object 2"/>
          <p:cNvGraphicFramePr>
            <a:graphicFrameLocks noChangeAspect="1"/>
          </p:cNvGraphicFramePr>
          <p:nvPr/>
        </p:nvGraphicFramePr>
        <p:xfrm>
          <a:off x="2123728" y="5517232"/>
          <a:ext cx="3306762" cy="671513"/>
        </p:xfrm>
        <a:graphic>
          <a:graphicData uri="http://schemas.openxmlformats.org/presentationml/2006/ole">
            <p:oleObj spid="_x0000_s384004" name="数式" r:id="rId5" imgW="153648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437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⑤ </a:t>
            </a:r>
            <a:r>
              <a:rPr lang="en-US" altLang="ja-JP" sz="3200" dirty="0" smtClean="0"/>
              <a:t>Conclusions</a:t>
            </a:r>
            <a:endParaRPr lang="ja-JP" altLang="en-US" sz="3200" dirty="0" smtClean="0"/>
          </a:p>
        </p:txBody>
      </p:sp>
      <p:sp>
        <p:nvSpPr>
          <p:cNvPr id="4915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The entanglement entropy (EE) is a useful bridge between 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  gravity (string theory) and 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cond</a:t>
            </a:r>
            <a:r>
              <a:rPr lang="en-US" altLang="ja-JP" sz="2400" dirty="0" smtClean="0">
                <a:solidFill>
                  <a:srgbClr val="002060"/>
                </a:solidFill>
              </a:rPr>
              <a:t>-mat physics. </a:t>
            </a:r>
            <a:endParaRPr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     </a:t>
            </a:r>
            <a:r>
              <a:rPr lang="en-US" altLang="ja-JP" sz="2400" dirty="0" smtClean="0"/>
              <a:t>Gravity                        Entanglement	          </a:t>
            </a:r>
            <a:r>
              <a:rPr lang="en-US" altLang="ja-JP" sz="2400" dirty="0" err="1" smtClean="0"/>
              <a:t>Cond</a:t>
            </a:r>
            <a:r>
              <a:rPr lang="en-US" altLang="ja-JP" sz="2400" dirty="0" smtClean="0"/>
              <a:t>-mat.</a:t>
            </a:r>
          </a:p>
          <a:p>
            <a:pPr>
              <a:buNone/>
            </a:pPr>
            <a:r>
              <a:rPr lang="en-US" altLang="ja-JP" sz="2400" dirty="0" smtClean="0"/>
              <a:t>                                                                                            systems</a:t>
            </a:r>
            <a:endParaRPr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r>
              <a:rPr lang="en-US" altLang="ja-JP" sz="2400" dirty="0" smtClean="0">
                <a:solidFill>
                  <a:srgbClr val="002060"/>
                </a:solidFill>
              </a:rPr>
              <a:t> Classical gravity duals + Null energy condition 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       </a:t>
            </a:r>
            <a:r>
              <a:rPr lang="ja-JP" altLang="en-US" sz="2400" dirty="0" smtClean="0">
                <a:solidFill>
                  <a:srgbClr val="002060"/>
                </a:solidFill>
              </a:rPr>
              <a:t>⇒</a:t>
            </a:r>
            <a:r>
              <a:rPr lang="en-US" altLang="ja-JP" sz="2400" dirty="0" smtClean="0">
                <a:solidFill>
                  <a:srgbClr val="002060"/>
                </a:solidFill>
              </a:rPr>
              <a:t>  a  constraint on  specific heat   </a:t>
            </a:r>
          </a:p>
          <a:p>
            <a:pPr>
              <a:buNone/>
            </a:pPr>
            <a:r>
              <a:rPr lang="ja-JP" altLang="en-US" sz="2400" dirty="0" smtClean="0">
                <a:solidFill>
                  <a:srgbClr val="002060"/>
                </a:solidFill>
              </a:rPr>
              <a:t>　　⇒ </a:t>
            </a:r>
            <a:r>
              <a:rPr lang="en-US" altLang="ja-JP" sz="2400" dirty="0" smtClean="0">
                <a:solidFill>
                  <a:srgbClr val="002060"/>
                </a:solidFill>
              </a:rPr>
              <a:t>Non-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fermi</a:t>
            </a:r>
            <a:r>
              <a:rPr lang="en-US" altLang="ja-JP" sz="2400" dirty="0" smtClean="0">
                <a:solidFill>
                  <a:srgbClr val="002060"/>
                </a:solidFill>
              </a:rPr>
              <a:t> liquids ! </a:t>
            </a:r>
            <a:r>
              <a:rPr lang="ja-JP" altLang="en-US" sz="2400" dirty="0" smtClean="0">
                <a:solidFill>
                  <a:srgbClr val="002060"/>
                </a:solidFill>
              </a:rPr>
              <a:t>　　　　　　　　　　　　　</a:t>
            </a:r>
            <a:endParaRPr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r>
              <a:rPr lang="en-US" altLang="ja-JP" sz="2400" dirty="0" smtClean="0">
                <a:solidFill>
                  <a:srgbClr val="002060"/>
                </a:solidFill>
              </a:rPr>
              <a:t>Questions: </a:t>
            </a:r>
            <a:r>
              <a:rPr lang="ja-JP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ja-JP" sz="2400" dirty="0" smtClean="0">
                <a:solidFill>
                  <a:srgbClr val="002060"/>
                </a:solidFill>
              </a:rPr>
              <a:t>String theory embeddings of the NFL 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b.g</a:t>
            </a:r>
            <a:r>
              <a:rPr lang="en-US" altLang="ja-JP" sz="2400" dirty="0" smtClean="0">
                <a:solidFill>
                  <a:srgbClr val="002060"/>
                </a:solidFill>
              </a:rPr>
              <a:t>. ? </a:t>
            </a:r>
          </a:p>
          <a:p>
            <a:pPr>
              <a:buNone/>
            </a:pPr>
            <a:r>
              <a:rPr lang="ja-JP" altLang="en-US" sz="2400" dirty="0" smtClean="0">
                <a:solidFill>
                  <a:srgbClr val="002060"/>
                </a:solidFill>
              </a:rPr>
              <a:t>　　　　　　                       　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  [See also solutions in Singh 10, 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Narayan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12]</a:t>
            </a:r>
          </a:p>
        </p:txBody>
      </p:sp>
      <p:sp>
        <p:nvSpPr>
          <p:cNvPr id="4" name="左右矢印 3"/>
          <p:cNvSpPr/>
          <p:nvPr/>
        </p:nvSpPr>
        <p:spPr>
          <a:xfrm>
            <a:off x="2123728" y="2276872"/>
            <a:ext cx="936104" cy="360040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左右矢印 4"/>
          <p:cNvSpPr/>
          <p:nvPr/>
        </p:nvSpPr>
        <p:spPr>
          <a:xfrm>
            <a:off x="5436096" y="2276872"/>
            <a:ext cx="936104" cy="360040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1043608" y="2636912"/>
          <a:ext cx="635000" cy="604838"/>
        </p:xfrm>
        <a:graphic>
          <a:graphicData uri="http://schemas.openxmlformats.org/presentationml/2006/ole">
            <p:oleObj spid="_x0000_s167938" name="数式" r:id="rId4" imgW="253800" imgH="241200" progId="Equation.3">
              <p:embed/>
            </p:oleObj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3491880" y="2671638"/>
          <a:ext cx="1714500" cy="541338"/>
        </p:xfrm>
        <a:graphic>
          <a:graphicData uri="http://schemas.openxmlformats.org/presentationml/2006/ole">
            <p:oleObj spid="_x0000_s167939" name="数式" r:id="rId5" imgW="685800" imgH="215640" progId="Equation.3">
              <p:embed/>
            </p:oleObj>
          </a:graphicData>
        </a:graphic>
      </p:graphicFrame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7884368" y="2564904"/>
          <a:ext cx="666750" cy="636587"/>
        </p:xfrm>
        <a:graphic>
          <a:graphicData uri="http://schemas.openxmlformats.org/presentationml/2006/ole">
            <p:oleObj spid="_x0000_s167940" name="数式" r:id="rId6" imgW="266400" imgH="253800" progId="Equation.3">
              <p:embed/>
            </p:oleObj>
          </a:graphicData>
        </a:graphic>
      </p:graphicFrame>
      <p:graphicFrame>
        <p:nvGraphicFramePr>
          <p:cNvPr id="167941" name="Object 5"/>
          <p:cNvGraphicFramePr>
            <a:graphicFrameLocks noChangeAspect="1"/>
          </p:cNvGraphicFramePr>
          <p:nvPr/>
        </p:nvGraphicFramePr>
        <p:xfrm>
          <a:off x="5220072" y="3700636"/>
          <a:ext cx="3276600" cy="952500"/>
        </p:xfrm>
        <a:graphic>
          <a:graphicData uri="http://schemas.openxmlformats.org/presentationml/2006/ole">
            <p:oleObj spid="_x0000_s167941" name="数式" r:id="rId7" imgW="1422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04656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We studied the conjectured relation between </a:t>
            </a:r>
            <a:r>
              <a:rPr kumimoji="1" lang="en-US" altLang="ja-JP" sz="2400" dirty="0" err="1" smtClean="0"/>
              <a:t>AdS</a:t>
            </a:r>
            <a:r>
              <a:rPr kumimoji="1" lang="en-US" altLang="ja-JP" sz="2400" dirty="0" smtClean="0"/>
              <a:t>/CFT and </a:t>
            </a:r>
          </a:p>
          <a:p>
            <a:pPr>
              <a:buNone/>
            </a:pPr>
            <a:r>
              <a:rPr lang="en-US" altLang="ja-JP" sz="2400" dirty="0" smtClean="0"/>
              <a:t>   MERA. We especially employed the </a:t>
            </a:r>
            <a:r>
              <a:rPr lang="en-US" altLang="ja-JP" sz="2400" dirty="0" err="1" smtClean="0"/>
              <a:t>cMERA</a:t>
            </a:r>
            <a:r>
              <a:rPr lang="en-US" altLang="ja-JP" sz="2400" dirty="0" smtClean="0"/>
              <a:t>  and proposed </a:t>
            </a:r>
          </a:p>
          <a:p>
            <a:pPr>
              <a:buNone/>
            </a:pPr>
            <a:r>
              <a:rPr lang="en-US" altLang="ja-JP" sz="2400" dirty="0" smtClean="0"/>
              <a:t>a definition of metric in the extra dimension.  This metric passes </a:t>
            </a:r>
          </a:p>
          <a:p>
            <a:pPr>
              <a:buNone/>
            </a:pPr>
            <a:r>
              <a:rPr lang="en-US" altLang="ja-JP" sz="2400" dirty="0" smtClean="0"/>
              <a:t>several qualitative tests.</a:t>
            </a:r>
          </a:p>
          <a:p>
            <a:pPr>
              <a:buNone/>
            </a:pPr>
            <a:r>
              <a:rPr lang="en-US" altLang="ja-JP" sz="2400" dirty="0" smtClean="0"/>
              <a:t>    </a:t>
            </a:r>
          </a:p>
          <a:p>
            <a:pPr>
              <a:buNone/>
            </a:pPr>
            <a:r>
              <a:rPr lang="en-US" altLang="ja-JP" sz="2400" dirty="0" smtClean="0"/>
              <a:t>Many future problems:  how to determine </a:t>
            </a:r>
            <a:r>
              <a:rPr lang="en-US" altLang="ja-JP" sz="2400" dirty="0" err="1" smtClean="0"/>
              <a:t>gtt</a:t>
            </a:r>
            <a:r>
              <a:rPr lang="en-US" altLang="ja-JP" sz="2400" dirty="0" smtClean="0"/>
              <a:t> ?</a:t>
            </a:r>
          </a:p>
          <a:p>
            <a:pPr>
              <a:buNone/>
            </a:pPr>
            <a:r>
              <a:rPr lang="en-US" altLang="ja-JP" sz="2400" dirty="0" smtClean="0"/>
              <a:t>                                             ambiguity of choices time slices ?</a:t>
            </a:r>
          </a:p>
          <a:p>
            <a:pPr>
              <a:buNone/>
            </a:pPr>
            <a:r>
              <a:rPr lang="en-US" altLang="ja-JP" sz="2400" dirty="0" smtClean="0"/>
              <a:t>                                            large N and strongly coupling limit ?</a:t>
            </a:r>
          </a:p>
          <a:p>
            <a:pPr>
              <a:buNone/>
            </a:pPr>
            <a:r>
              <a:rPr lang="en-US" altLang="ja-JP" sz="2400" dirty="0" smtClean="0"/>
              <a:t>                                             higher spin holography ?</a:t>
            </a:r>
          </a:p>
          <a:p>
            <a:pPr>
              <a:buNone/>
            </a:pPr>
            <a:r>
              <a:rPr lang="en-US" altLang="ja-JP" sz="2400" dirty="0" smtClean="0"/>
              <a:t>                                                          :</a:t>
            </a:r>
          </a:p>
          <a:p>
            <a:pPr>
              <a:buNone/>
            </a:pPr>
            <a:r>
              <a:rPr lang="en-US" altLang="ja-JP" sz="2400" dirty="0" smtClean="0"/>
              <a:t>                                                          :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45333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ja-JP" sz="2400" dirty="0" smtClean="0">
                <a:solidFill>
                  <a:prstClr val="black"/>
                </a:solidFill>
              </a:rPr>
              <a:t>So,  one of the main purposes of this talk is to answer the question: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ja-JP" sz="2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ja-JP" sz="2800" b="1" dirty="0" smtClean="0">
                <a:solidFill>
                  <a:srgbClr val="C00000"/>
                </a:solidFill>
              </a:rPr>
              <a:t>Can we obtain Landau’s Fermi liquids in the classical    gravity limit ?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ja-JP" sz="2800" b="1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ja-JP" sz="2400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Note:   Several interesting setups of (non-)Fermi liquids have already been found.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 marL="514350" lvl="0" indent="-514350">
              <a:spcBef>
                <a:spcPts val="0"/>
              </a:spcBef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(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i</a:t>
            </a:r>
            <a:r>
              <a:rPr lang="en-US" altLang="ja-JP" sz="2400" dirty="0" smtClean="0">
                <a:solidFill>
                  <a:srgbClr val="002060"/>
                </a:solidFill>
              </a:rPr>
              <a:t>) Probe fermions in SUGRA 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b.g</a:t>
            </a:r>
            <a:r>
              <a:rPr lang="en-US" altLang="ja-JP" sz="2400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(ii) Electron stars (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Lifshitz</a:t>
            </a:r>
            <a:r>
              <a:rPr lang="en-US" altLang="ja-JP" sz="2400" dirty="0" smtClean="0">
                <a:solidFill>
                  <a:srgbClr val="002060"/>
                </a:solidFill>
              </a:rPr>
              <a:t> metric in the IR)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ja-JP" altLang="en-US" sz="2400" dirty="0" smtClean="0">
                <a:solidFill>
                  <a:srgbClr val="002060"/>
                </a:solidFill>
              </a:rPr>
              <a:t>⇒　∃</a:t>
            </a:r>
            <a:r>
              <a:rPr lang="en-US" altLang="ja-JP" sz="2400" dirty="0" smtClean="0">
                <a:solidFill>
                  <a:srgbClr val="002060"/>
                </a:solidFill>
              </a:rPr>
              <a:t>Fermi surfaces, but, not in the leading order O(N</a:t>
            </a:r>
            <a:r>
              <a:rPr lang="en-US" altLang="ja-JP" sz="2400" baseline="30000" dirty="0" smtClean="0">
                <a:solidFill>
                  <a:srgbClr val="002060"/>
                </a:solidFill>
              </a:rPr>
              <a:t>2</a:t>
            </a:r>
            <a:r>
              <a:rPr lang="en-US" altLang="ja-JP" sz="2400" dirty="0" smtClean="0">
                <a:solidFill>
                  <a:srgbClr val="002060"/>
                </a:solidFill>
              </a:rPr>
              <a:t>)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           of the large N limit.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ja-JP" sz="2400" dirty="0" smtClean="0">
              <a:solidFill>
                <a:srgbClr val="C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580112" y="5025370"/>
            <a:ext cx="2724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Hartnoll-Tavanfar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2010]</a:t>
            </a:r>
          </a:p>
          <a:p>
            <a:endParaRPr lang="ja-JP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27584" y="4293096"/>
            <a:ext cx="7495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[Rey 07, Faulkner-Liu-McGreevy-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Vegh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09, 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Cubrovic-Zaanen-Schalm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09,</a:t>
            </a:r>
          </a:p>
          <a:p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DeWolfe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Gubser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-Rosen 11, 12]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800" dirty="0" smtClean="0"/>
              <a:t>Systems with Fermi surfaces </a:t>
            </a:r>
          </a:p>
          <a:p>
            <a:pPr>
              <a:buNone/>
            </a:pPr>
            <a:r>
              <a:rPr lang="en-US" altLang="ja-JP" sz="2800" dirty="0" smtClean="0"/>
              <a:t>   </a:t>
            </a:r>
            <a:r>
              <a:rPr lang="ja-JP" altLang="en-US" sz="2800" dirty="0" smtClean="0"/>
              <a:t>　　　　　　　⇔</a:t>
            </a:r>
            <a:r>
              <a:rPr lang="en-US" altLang="ja-JP" sz="2800" dirty="0" smtClean="0"/>
              <a:t> Fermi liquids or non-Fermi liquids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So, we concentrate on </a:t>
            </a:r>
            <a:r>
              <a:rPr lang="en-US" altLang="ja-JP" sz="2800" dirty="0" smtClean="0">
                <a:solidFill>
                  <a:srgbClr val="C00000"/>
                </a:solidFill>
              </a:rPr>
              <a:t>systems with Fermi surfaces</a:t>
            </a:r>
            <a:r>
              <a:rPr lang="en-US" altLang="ja-JP" sz="2800" dirty="0" smtClean="0"/>
              <a:t>.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To make the presentation simpler, we will work for 2+1 </a:t>
            </a:r>
          </a:p>
          <a:p>
            <a:pPr>
              <a:buNone/>
            </a:pPr>
            <a:r>
              <a:rPr lang="en-US" altLang="ja-JP" sz="2400" dirty="0" smtClean="0"/>
              <a:t>dim. systems with Fermi surfaces. But our analysis can be  </a:t>
            </a:r>
          </a:p>
          <a:p>
            <a:pPr>
              <a:buNone/>
            </a:pPr>
            <a:r>
              <a:rPr lang="en-US" altLang="ja-JP" sz="2400" dirty="0" smtClean="0"/>
              <a:t>generalized to higher dimensions, straightforwardly.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4211960" y="4715817"/>
            <a:ext cx="0" cy="1944216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2699792" y="5723929"/>
            <a:ext cx="3024336" cy="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3275856" y="5147865"/>
            <a:ext cx="1872208" cy="1080120"/>
          </a:xfrm>
          <a:prstGeom prst="ellipse">
            <a:avLst/>
          </a:prstGeom>
          <a:solidFill>
            <a:schemeClr val="accent6">
              <a:lumMod val="75000"/>
              <a:alpha val="69000"/>
            </a:schemeClr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25282" name="Object 4"/>
          <p:cNvGraphicFramePr>
            <a:graphicFrameLocks noChangeAspect="1"/>
          </p:cNvGraphicFramePr>
          <p:nvPr/>
        </p:nvGraphicFramePr>
        <p:xfrm>
          <a:off x="5786859" y="5435897"/>
          <a:ext cx="441325" cy="536575"/>
        </p:xfrm>
        <a:graphic>
          <a:graphicData uri="http://schemas.openxmlformats.org/presentationml/2006/ole">
            <p:oleObj spid="_x0000_s225282" name="数式" r:id="rId4" imgW="177480" imgH="228600" progId="Equation.3">
              <p:embed/>
            </p:oleObj>
          </a:graphicData>
        </a:graphic>
      </p:graphicFrame>
      <p:graphicFrame>
        <p:nvGraphicFramePr>
          <p:cNvPr id="225283" name="Object 4"/>
          <p:cNvGraphicFramePr>
            <a:graphicFrameLocks noChangeAspect="1"/>
          </p:cNvGraphicFramePr>
          <p:nvPr/>
        </p:nvGraphicFramePr>
        <p:xfrm>
          <a:off x="4058667" y="4221088"/>
          <a:ext cx="441325" cy="566737"/>
        </p:xfrm>
        <a:graphic>
          <a:graphicData uri="http://schemas.openxmlformats.org/presentationml/2006/ole">
            <p:oleObj spid="_x0000_s225283" name="数式" r:id="rId5" imgW="177480" imgH="241200" progId="Equation.3">
              <p:embed/>
            </p:oleObj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4572000" y="4758208"/>
            <a:ext cx="1906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</a:rPr>
              <a:t>Fermi surface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91880" y="5435897"/>
            <a:ext cx="141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Fermi sea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ja-JP" sz="3000" u="sng" dirty="0" smtClean="0">
                <a:solidFill>
                  <a:srgbClr val="002060"/>
                </a:solidFill>
              </a:rPr>
              <a:t>How to characterize the Fermi surfaces ?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kumimoji="1" lang="en-US" altLang="ja-JP" sz="2800" dirty="0" smtClean="0"/>
              <a:t>Metals  </a:t>
            </a:r>
            <a:r>
              <a:rPr kumimoji="1" lang="ja-JP" altLang="en-US" sz="2800" dirty="0" smtClean="0"/>
              <a:t>⇒ </a:t>
            </a:r>
            <a:r>
              <a:rPr kumimoji="1" lang="en-US" altLang="ja-JP" sz="2800" dirty="0" smtClean="0"/>
              <a:t>Conductivity ?    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kumimoji="1" lang="en-US" altLang="ja-JP" sz="2400" b="1" dirty="0" smtClean="0"/>
              <a:t>But it seems difficult to find universal results for conductivity in </a:t>
            </a:r>
          </a:p>
          <a:p>
            <a:pPr>
              <a:buNone/>
            </a:pPr>
            <a:r>
              <a:rPr kumimoji="1" lang="en-US" altLang="ja-JP" sz="2400" b="1" dirty="0" smtClean="0"/>
              <a:t>the </a:t>
            </a:r>
            <a:r>
              <a:rPr lang="en-US" altLang="ja-JP" sz="2400" b="1" dirty="0" smtClean="0"/>
              <a:t>gravity dual.  </a:t>
            </a:r>
            <a:r>
              <a:rPr lang="en-US" altLang="ja-JP" sz="2400" dirty="0" smtClean="0"/>
              <a:t>This is because it is related to the propagation </a:t>
            </a:r>
          </a:p>
          <a:p>
            <a:pPr>
              <a:buNone/>
            </a:pPr>
            <a:r>
              <a:rPr lang="en-US" altLang="ja-JP" sz="2400" dirty="0" smtClean="0"/>
              <a:t>of U(1) gauge fields in </a:t>
            </a:r>
            <a:r>
              <a:rPr lang="en-US" altLang="ja-JP" sz="2400" dirty="0" err="1" smtClean="0"/>
              <a:t>AdS</a:t>
            </a:r>
            <a:r>
              <a:rPr lang="en-US" altLang="ja-JP" sz="2400" dirty="0" smtClean="0"/>
              <a:t>, whose behavior largely depends on </a:t>
            </a:r>
          </a:p>
          <a:p>
            <a:pPr>
              <a:buNone/>
            </a:pPr>
            <a:r>
              <a:rPr lang="en-US" altLang="ja-JP" sz="2400" dirty="0" smtClean="0"/>
              <a:t>the precise </a:t>
            </a:r>
            <a:r>
              <a:rPr lang="en-US" altLang="ja-JP" sz="2400" dirty="0" err="1" smtClean="0"/>
              <a:t>Lagrangian</a:t>
            </a:r>
            <a:r>
              <a:rPr lang="en-US" altLang="ja-JP" sz="2400" dirty="0" smtClean="0"/>
              <a:t> of gauge fields  e.g. f(φ)F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.</a:t>
            </a:r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r>
              <a:rPr lang="en-US" altLang="ja-JP" sz="2800" dirty="0" smtClean="0">
                <a:solidFill>
                  <a:srgbClr val="C00000"/>
                </a:solidFill>
              </a:rPr>
              <a:t>So we want to find a quantity whose gravity dual is closely </a:t>
            </a:r>
          </a:p>
          <a:p>
            <a:pPr>
              <a:buNone/>
            </a:pPr>
            <a:r>
              <a:rPr lang="en-US" altLang="ja-JP" sz="2800" dirty="0" smtClean="0">
                <a:solidFill>
                  <a:srgbClr val="C00000"/>
                </a:solidFill>
              </a:rPr>
              <a:t>r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>elated to the metric (i.e. gravity field).</a:t>
            </a:r>
          </a:p>
          <a:p>
            <a:pPr>
              <a:buNone/>
            </a:pPr>
            <a:r>
              <a:rPr lang="ja-JP" altLang="en-US" sz="2800" dirty="0" smtClean="0">
                <a:solidFill>
                  <a:srgbClr val="C00000"/>
                </a:solidFill>
              </a:rPr>
              <a:t>　　　</a:t>
            </a:r>
            <a:r>
              <a:rPr lang="en-US" altLang="ja-JP" sz="2800" dirty="0" smtClean="0">
                <a:solidFill>
                  <a:srgbClr val="C00000"/>
                </a:solidFill>
              </a:rPr>
              <a:t> </a:t>
            </a:r>
            <a:r>
              <a:rPr lang="ja-JP" altLang="en-US" sz="2800" dirty="0" smtClean="0">
                <a:solidFill>
                  <a:srgbClr val="C00000"/>
                </a:solidFill>
              </a:rPr>
              <a:t>⇒ </a:t>
            </a:r>
            <a:r>
              <a:rPr lang="en-US" altLang="ja-JP" sz="2800" dirty="0" smtClean="0">
                <a:solidFill>
                  <a:srgbClr val="C00000"/>
                </a:solidFill>
              </a:rPr>
              <a:t>We should look at a </a:t>
            </a:r>
            <a:r>
              <a:rPr lang="en-US" altLang="ja-JP" sz="2800" dirty="0" err="1" smtClean="0">
                <a:solidFill>
                  <a:srgbClr val="C00000"/>
                </a:solidFill>
              </a:rPr>
              <a:t>thermodynamical</a:t>
            </a:r>
            <a:r>
              <a:rPr lang="en-US" altLang="ja-JP" sz="2800" dirty="0" smtClean="0">
                <a:solidFill>
                  <a:srgbClr val="C00000"/>
                </a:solidFill>
              </a:rPr>
              <a:t> quantity !</a:t>
            </a:r>
          </a:p>
          <a:p>
            <a:pPr>
              <a:buNone/>
            </a:pPr>
            <a:r>
              <a:rPr kumimoji="1" lang="en-US" altLang="ja-JP" sz="2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800" dirty="0" smtClean="0"/>
              <a:t>One traditional candidate is the </a:t>
            </a:r>
            <a:r>
              <a:rPr lang="en-US" altLang="ja-JP" sz="2800" dirty="0" smtClean="0">
                <a:solidFill>
                  <a:srgbClr val="C00000"/>
                </a:solidFill>
              </a:rPr>
              <a:t>specific heat C</a:t>
            </a:r>
            <a:r>
              <a:rPr lang="en-US" altLang="ja-JP" sz="2800" dirty="0" smtClean="0"/>
              <a:t>.</a:t>
            </a:r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r>
              <a:rPr kumimoji="1" lang="en-US" altLang="ja-JP" sz="2400" dirty="0" smtClean="0"/>
              <a:t>For (Landau’s) </a:t>
            </a:r>
            <a:r>
              <a:rPr kumimoji="1" lang="en-US" altLang="ja-JP" sz="2400" dirty="0" err="1" smtClean="0"/>
              <a:t>fermi</a:t>
            </a:r>
            <a:r>
              <a:rPr kumimoji="1" lang="en-US" altLang="ja-JP" sz="2400" dirty="0" smtClean="0"/>
              <a:t> liquids,  we always have the behavior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This linear specific heat can be understood if we note that we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2060"/>
                </a:solidFill>
              </a:rPr>
              <a:t>can approximate the excitations of Fermi liquids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 by an infinite </a:t>
            </a:r>
          </a:p>
          <a:p>
            <a:pPr>
              <a:buNone/>
            </a:pPr>
            <a:r>
              <a:rPr kumimoji="1" lang="en-US" altLang="ja-JP" sz="2400" dirty="0" smtClean="0">
                <a:solidFill>
                  <a:srgbClr val="002060"/>
                </a:solidFill>
              </a:rPr>
              <a:t>copies of </a:t>
            </a:r>
            <a:r>
              <a:rPr lang="en-US" altLang="ja-JP" sz="2400" dirty="0" smtClean="0">
                <a:solidFill>
                  <a:srgbClr val="002060"/>
                </a:solidFill>
              </a:rPr>
              <a:t>2 dim. CFTs.</a:t>
            </a:r>
            <a:endParaRPr kumimoji="1" lang="en-US" altLang="ja-JP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2699792" y="1988840"/>
          <a:ext cx="2728393" cy="504056"/>
        </p:xfrm>
        <a:graphic>
          <a:graphicData uri="http://schemas.openxmlformats.org/presentationml/2006/ole">
            <p:oleObj spid="_x0000_s226306" name="数式" r:id="rId4" imgW="914400" imgH="177480" progId="Equation.3">
              <p:embed/>
            </p:oleObj>
          </a:graphicData>
        </a:graphic>
      </p:graphicFrame>
      <p:cxnSp>
        <p:nvCxnSpPr>
          <p:cNvPr id="5" name="直線矢印コネクタ 4"/>
          <p:cNvCxnSpPr/>
          <p:nvPr/>
        </p:nvCxnSpPr>
        <p:spPr>
          <a:xfrm flipV="1">
            <a:off x="1763688" y="4509120"/>
            <a:ext cx="0" cy="1944216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251520" y="6093296"/>
            <a:ext cx="3024336" cy="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3269556" y="5802313"/>
          <a:ext cx="598487" cy="476250"/>
        </p:xfrm>
        <a:graphic>
          <a:graphicData uri="http://schemas.openxmlformats.org/presentationml/2006/ole">
            <p:oleObj spid="_x0000_s226307" name="数式" r:id="rId5" imgW="241200" imgH="20304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547664" y="4120183"/>
          <a:ext cx="379413" cy="388937"/>
        </p:xfrm>
        <a:graphic>
          <a:graphicData uri="http://schemas.openxmlformats.org/presentationml/2006/ole">
            <p:oleObj spid="_x0000_s226308" name="数式" r:id="rId6" imgW="152280" imgH="164880" progId="Equation.3">
              <p:embed/>
            </p:oleObj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99592" y="4653136"/>
            <a:ext cx="1906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</a:rPr>
              <a:t>Fermi surface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611560" y="5085184"/>
            <a:ext cx="2232248" cy="1008112"/>
          </a:xfrm>
          <a:custGeom>
            <a:avLst/>
            <a:gdLst>
              <a:gd name="connsiteX0" fmla="*/ 0 w 1434662"/>
              <a:gd name="connsiteY0" fmla="*/ 0 h 985345"/>
              <a:gd name="connsiteX1" fmla="*/ 378372 w 1434662"/>
              <a:gd name="connsiteY1" fmla="*/ 804042 h 985345"/>
              <a:gd name="connsiteX2" fmla="*/ 788276 w 1434662"/>
              <a:gd name="connsiteY2" fmla="*/ 898635 h 985345"/>
              <a:gd name="connsiteX3" fmla="*/ 1135117 w 1434662"/>
              <a:gd name="connsiteY3" fmla="*/ 835573 h 985345"/>
              <a:gd name="connsiteX4" fmla="*/ 1434662 w 1434662"/>
              <a:gd name="connsiteY4" fmla="*/ 0 h 985345"/>
              <a:gd name="connsiteX0" fmla="*/ 0 w 1434662"/>
              <a:gd name="connsiteY0" fmla="*/ 0 h 953814"/>
              <a:gd name="connsiteX1" fmla="*/ 378372 w 1434662"/>
              <a:gd name="connsiteY1" fmla="*/ 804042 h 953814"/>
              <a:gd name="connsiteX2" fmla="*/ 788276 w 1434662"/>
              <a:gd name="connsiteY2" fmla="*/ 898635 h 953814"/>
              <a:gd name="connsiteX3" fmla="*/ 1094276 w 1434662"/>
              <a:gd name="connsiteY3" fmla="*/ 692984 h 953814"/>
              <a:gd name="connsiteX4" fmla="*/ 1434662 w 1434662"/>
              <a:gd name="connsiteY4" fmla="*/ 0 h 953814"/>
              <a:gd name="connsiteX0" fmla="*/ 0 w 1434662"/>
              <a:gd name="connsiteY0" fmla="*/ 0 h 898635"/>
              <a:gd name="connsiteX1" fmla="*/ 374196 w 1434662"/>
              <a:gd name="connsiteY1" fmla="*/ 692984 h 898635"/>
              <a:gd name="connsiteX2" fmla="*/ 788276 w 1434662"/>
              <a:gd name="connsiteY2" fmla="*/ 898635 h 898635"/>
              <a:gd name="connsiteX3" fmla="*/ 1094276 w 1434662"/>
              <a:gd name="connsiteY3" fmla="*/ 692984 h 898635"/>
              <a:gd name="connsiteX4" fmla="*/ 1434662 w 1434662"/>
              <a:gd name="connsiteY4" fmla="*/ 0 h 89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662" h="898635">
                <a:moveTo>
                  <a:pt x="0" y="0"/>
                </a:moveTo>
                <a:cubicBezTo>
                  <a:pt x="123496" y="327135"/>
                  <a:pt x="242817" y="543212"/>
                  <a:pt x="374196" y="692984"/>
                </a:cubicBezTo>
                <a:cubicBezTo>
                  <a:pt x="505575" y="842756"/>
                  <a:pt x="668263" y="898635"/>
                  <a:pt x="788276" y="898635"/>
                </a:cubicBezTo>
                <a:cubicBezTo>
                  <a:pt x="908289" y="898635"/>
                  <a:pt x="986545" y="842756"/>
                  <a:pt x="1094276" y="692984"/>
                </a:cubicBezTo>
                <a:cubicBezTo>
                  <a:pt x="1202007" y="543212"/>
                  <a:pt x="1338755" y="342900"/>
                  <a:pt x="1434662" y="0"/>
                </a:cubicBezTo>
              </a:path>
            </a:pathLst>
          </a:custGeom>
          <a:solidFill>
            <a:schemeClr val="accent2">
              <a:lumMod val="60000"/>
              <a:lumOff val="40000"/>
              <a:alpha val="75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endCxn id="12" idx="4"/>
          </p:cNvCxnSpPr>
          <p:nvPr/>
        </p:nvCxnSpPr>
        <p:spPr>
          <a:xfrm>
            <a:off x="611560" y="5085184"/>
            <a:ext cx="223224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フリーフォーム 16"/>
          <p:cNvSpPr/>
          <p:nvPr/>
        </p:nvSpPr>
        <p:spPr>
          <a:xfrm>
            <a:off x="374120" y="4288221"/>
            <a:ext cx="252248" cy="804041"/>
          </a:xfrm>
          <a:custGeom>
            <a:avLst/>
            <a:gdLst>
              <a:gd name="connsiteX0" fmla="*/ 252248 w 252248"/>
              <a:gd name="connsiteY0" fmla="*/ 804041 h 804041"/>
              <a:gd name="connsiteX1" fmla="*/ 63062 w 252248"/>
              <a:gd name="connsiteY1" fmla="*/ 299545 h 804041"/>
              <a:gd name="connsiteX2" fmla="*/ 0 w 252248"/>
              <a:gd name="connsiteY2" fmla="*/ 0 h 8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248" h="804041">
                <a:moveTo>
                  <a:pt x="252248" y="804041"/>
                </a:moveTo>
                <a:cubicBezTo>
                  <a:pt x="178675" y="618796"/>
                  <a:pt x="105103" y="433552"/>
                  <a:pt x="63062" y="299545"/>
                </a:cubicBezTo>
                <a:cubicBezTo>
                  <a:pt x="21021" y="165538"/>
                  <a:pt x="0" y="0"/>
                  <a:pt x="0" y="0"/>
                </a:cubicBezTo>
              </a:path>
            </a:pathLst>
          </a:cu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H="1">
            <a:off x="2843808" y="4293096"/>
            <a:ext cx="216024" cy="804041"/>
          </a:xfrm>
          <a:custGeom>
            <a:avLst/>
            <a:gdLst>
              <a:gd name="connsiteX0" fmla="*/ 252248 w 252248"/>
              <a:gd name="connsiteY0" fmla="*/ 804041 h 804041"/>
              <a:gd name="connsiteX1" fmla="*/ 63062 w 252248"/>
              <a:gd name="connsiteY1" fmla="*/ 299545 h 804041"/>
              <a:gd name="connsiteX2" fmla="*/ 0 w 252248"/>
              <a:gd name="connsiteY2" fmla="*/ 0 h 8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248" h="804041">
                <a:moveTo>
                  <a:pt x="252248" y="804041"/>
                </a:moveTo>
                <a:cubicBezTo>
                  <a:pt x="178675" y="618796"/>
                  <a:pt x="105103" y="433552"/>
                  <a:pt x="63062" y="299545"/>
                </a:cubicBezTo>
                <a:cubicBezTo>
                  <a:pt x="21021" y="165538"/>
                  <a:pt x="0" y="0"/>
                  <a:pt x="0" y="0"/>
                </a:cubicBezTo>
              </a:path>
            </a:pathLst>
          </a:cu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 flipH="1">
            <a:off x="2627784" y="4653136"/>
            <a:ext cx="432048" cy="9361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8" idx="0"/>
          </p:cNvCxnSpPr>
          <p:nvPr/>
        </p:nvCxnSpPr>
        <p:spPr>
          <a:xfrm>
            <a:off x="2843808" y="5097137"/>
            <a:ext cx="0" cy="99615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6309" name="Object 4"/>
          <p:cNvGraphicFramePr>
            <a:graphicFrameLocks noChangeAspect="1"/>
          </p:cNvGraphicFramePr>
          <p:nvPr/>
        </p:nvGraphicFramePr>
        <p:xfrm>
          <a:off x="2627784" y="6093296"/>
          <a:ext cx="471487" cy="506413"/>
        </p:xfrm>
        <a:graphic>
          <a:graphicData uri="http://schemas.openxmlformats.org/presentationml/2006/ole">
            <p:oleObj spid="_x0000_s226309" name="数式" r:id="rId7" imgW="190440" imgH="215640" progId="Equation.3">
              <p:embed/>
            </p:oleObj>
          </a:graphicData>
        </a:graphic>
      </p:graphicFrame>
      <p:graphicFrame>
        <p:nvGraphicFramePr>
          <p:cNvPr id="226310" name="Object 4"/>
          <p:cNvGraphicFramePr>
            <a:graphicFrameLocks noChangeAspect="1"/>
          </p:cNvGraphicFramePr>
          <p:nvPr/>
        </p:nvGraphicFramePr>
        <p:xfrm>
          <a:off x="3129061" y="4581525"/>
          <a:ext cx="3459163" cy="1371600"/>
        </p:xfrm>
        <a:graphic>
          <a:graphicData uri="http://schemas.openxmlformats.org/presentationml/2006/ole">
            <p:oleObj spid="_x0000_s226310" name="数式" r:id="rId8" imgW="1396800" imgH="583920" progId="Equation.3">
              <p:embed/>
            </p:oleObj>
          </a:graphicData>
        </a:graphic>
      </p:graphicFrame>
      <p:sp>
        <p:nvSpPr>
          <p:cNvPr id="25" name="円/楕円 24"/>
          <p:cNvSpPr/>
          <p:nvPr/>
        </p:nvSpPr>
        <p:spPr>
          <a:xfrm>
            <a:off x="7020272" y="4653136"/>
            <a:ext cx="1440160" cy="1368152"/>
          </a:xfrm>
          <a:prstGeom prst="ellipse">
            <a:avLst/>
          </a:prstGeom>
          <a:solidFill>
            <a:schemeClr val="accent6">
              <a:lumMod val="75000"/>
              <a:alpha val="69000"/>
            </a:schemeClr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26311" name="Object 4"/>
          <p:cNvGraphicFramePr>
            <a:graphicFrameLocks noChangeAspect="1"/>
          </p:cNvGraphicFramePr>
          <p:nvPr/>
        </p:nvGraphicFramePr>
        <p:xfrm>
          <a:off x="7020272" y="3861048"/>
          <a:ext cx="693738" cy="534988"/>
        </p:xfrm>
        <a:graphic>
          <a:graphicData uri="http://schemas.openxmlformats.org/presentationml/2006/ole">
            <p:oleObj spid="_x0000_s226311" name="数式" r:id="rId9" imgW="279360" imgH="228600" progId="Equation.3">
              <p:embed/>
            </p:oleObj>
          </a:graphicData>
        </a:graphic>
      </p:graphicFrame>
      <p:graphicFrame>
        <p:nvGraphicFramePr>
          <p:cNvPr id="226312" name="Object 4"/>
          <p:cNvGraphicFramePr>
            <a:graphicFrameLocks noChangeAspect="1"/>
          </p:cNvGraphicFramePr>
          <p:nvPr/>
        </p:nvGraphicFramePr>
        <p:xfrm>
          <a:off x="8198742" y="4364335"/>
          <a:ext cx="693738" cy="504825"/>
        </p:xfrm>
        <a:graphic>
          <a:graphicData uri="http://schemas.openxmlformats.org/presentationml/2006/ole">
            <p:oleObj spid="_x0000_s226312" name="数式" r:id="rId10" imgW="279360" imgH="215640" progId="Equation.3">
              <p:embed/>
            </p:oleObj>
          </a:graphicData>
        </a:graphic>
      </p:graphicFrame>
      <p:cxnSp>
        <p:nvCxnSpPr>
          <p:cNvPr id="28" name="直線矢印コネクタ 27"/>
          <p:cNvCxnSpPr/>
          <p:nvPr/>
        </p:nvCxnSpPr>
        <p:spPr>
          <a:xfrm flipV="1">
            <a:off x="7740352" y="4221088"/>
            <a:ext cx="0" cy="504056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7740352" y="4653136"/>
            <a:ext cx="495672" cy="8384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058004" y="5589240"/>
            <a:ext cx="1906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</a:rPr>
              <a:t>Fermi surface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6876256" y="5157192"/>
            <a:ext cx="0" cy="936104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876256" y="6093296"/>
            <a:ext cx="1512168" cy="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8451155" y="5805264"/>
          <a:ext cx="441325" cy="536575"/>
        </p:xfrm>
        <a:graphic>
          <a:graphicData uri="http://schemas.openxmlformats.org/presentationml/2006/ole">
            <p:oleObj spid="_x0000_s226313" name="数式" r:id="rId11" imgW="177480" imgH="228600" progId="Equation.3">
              <p:embed/>
            </p:oleObj>
          </a:graphicData>
        </a:graphic>
      </p:graphicFrame>
      <p:graphicFrame>
        <p:nvGraphicFramePr>
          <p:cNvPr id="37" name="Object 4"/>
          <p:cNvGraphicFramePr>
            <a:graphicFrameLocks noChangeAspect="1"/>
          </p:cNvGraphicFramePr>
          <p:nvPr/>
        </p:nvGraphicFramePr>
        <p:xfrm>
          <a:off x="6516216" y="4662463"/>
          <a:ext cx="441325" cy="566737"/>
        </p:xfrm>
        <a:graphic>
          <a:graphicData uri="http://schemas.openxmlformats.org/presentationml/2006/ole">
            <p:oleObj spid="_x0000_s226314" name="数式" r:id="rId12" imgW="177480" imgH="241200" progId="Equation.3">
              <p:embed/>
            </p:oleObj>
          </a:graphicData>
        </a:graphic>
      </p:graphicFrame>
      <p:sp>
        <p:nvSpPr>
          <p:cNvPr id="38" name="テキスト ボックス 37"/>
          <p:cNvSpPr txBox="1"/>
          <p:nvPr/>
        </p:nvSpPr>
        <p:spPr>
          <a:xfrm>
            <a:off x="7092280" y="5013176"/>
            <a:ext cx="141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Fermi sea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400" b="1" dirty="0" smtClean="0"/>
              <a:t>In 2d CFT,  we know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In this way, we can estimate the specific heat of the Fermi liquids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b="1" dirty="0" smtClean="0"/>
              <a:t>However, the linear specific heat is not true for non-Fermi liquids. </a:t>
            </a:r>
          </a:p>
          <a:p>
            <a:pPr>
              <a:buNone/>
            </a:pPr>
            <a:r>
              <a:rPr lang="en-US" altLang="ja-JP" sz="2400" dirty="0" smtClean="0"/>
              <a:t>This is because they have anomalous dynamical exponents </a:t>
            </a:r>
            <a:r>
              <a:rPr lang="en-US" altLang="ja-JP" sz="2400" b="1" dirty="0" smtClean="0"/>
              <a:t>z</a:t>
            </a:r>
            <a:r>
              <a:rPr lang="en-US" altLang="ja-JP" sz="2400" dirty="0" smtClean="0"/>
              <a:t>.  </a:t>
            </a:r>
          </a:p>
          <a:p>
            <a:pPr>
              <a:buNone/>
            </a:pPr>
            <a:r>
              <a:rPr lang="en-US" altLang="ja-JP" sz="2400" dirty="0" smtClean="0"/>
              <a:t>(~infinite copies of 2d </a:t>
            </a:r>
            <a:r>
              <a:rPr lang="en-US" altLang="ja-JP" sz="2400" dirty="0" err="1" smtClean="0"/>
              <a:t>Lifshitz</a:t>
            </a:r>
            <a:r>
              <a:rPr lang="en-US" altLang="ja-JP" sz="2400" dirty="0" smtClean="0"/>
              <a:t> theory:                                     )</a:t>
            </a:r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endParaRPr kumimoji="1" lang="ja-JP" altLang="en-US" sz="2400" dirty="0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2267744" y="1196752"/>
          <a:ext cx="2689225" cy="503237"/>
        </p:xfrm>
        <a:graphic>
          <a:graphicData uri="http://schemas.openxmlformats.org/presentationml/2006/ole">
            <p:oleObj spid="_x0000_s227330" name="数式" r:id="rId4" imgW="901440" imgH="177480" progId="Equation.3">
              <p:embed/>
            </p:oleObj>
          </a:graphicData>
        </a:graphic>
      </p:graphicFrame>
      <p:graphicFrame>
        <p:nvGraphicFramePr>
          <p:cNvPr id="227331" name="Object 3"/>
          <p:cNvGraphicFramePr>
            <a:graphicFrameLocks noChangeAspect="1"/>
          </p:cNvGraphicFramePr>
          <p:nvPr/>
        </p:nvGraphicFramePr>
        <p:xfrm>
          <a:off x="899592" y="2636912"/>
          <a:ext cx="6099175" cy="611188"/>
        </p:xfrm>
        <a:graphic>
          <a:graphicData uri="http://schemas.openxmlformats.org/presentationml/2006/ole">
            <p:oleObj spid="_x0000_s227331" name="数式" r:id="rId5" imgW="2044440" imgH="215640" progId="Equation.3">
              <p:embed/>
            </p:oleObj>
          </a:graphicData>
        </a:graphic>
      </p:graphicFrame>
      <p:graphicFrame>
        <p:nvGraphicFramePr>
          <p:cNvPr id="227332" name="Object 4"/>
          <p:cNvGraphicFramePr>
            <a:graphicFrameLocks noChangeAspect="1"/>
          </p:cNvGraphicFramePr>
          <p:nvPr/>
        </p:nvGraphicFramePr>
        <p:xfrm>
          <a:off x="2123728" y="5157192"/>
          <a:ext cx="3219450" cy="574675"/>
        </p:xfrm>
        <a:graphic>
          <a:graphicData uri="http://schemas.openxmlformats.org/presentationml/2006/ole">
            <p:oleObj spid="_x0000_s227332" name="数式" r:id="rId6" imgW="1079280" imgH="203040" progId="Equation.3">
              <p:embed/>
            </p:oleObj>
          </a:graphicData>
        </a:graphic>
      </p:graphicFrame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5148064" y="4493330"/>
          <a:ext cx="2407642" cy="519846"/>
        </p:xfrm>
        <a:graphic>
          <a:graphicData uri="http://schemas.openxmlformats.org/presentationml/2006/ole">
            <p:oleObj spid="_x0000_s227333" name="数式" r:id="rId7" imgW="10029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5.2|2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9453</TotalTime>
  <Words>2190</Words>
  <Application>Microsoft Office PowerPoint</Application>
  <PresentationFormat>画面に合わせる (4:3)</PresentationFormat>
  <Paragraphs>657</Paragraphs>
  <Slides>47</Slides>
  <Notes>42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47</vt:i4>
      </vt:variant>
    </vt:vector>
  </HeadingPairs>
  <TitlesOfParts>
    <vt:vector size="50" baseType="lpstr">
      <vt:lpstr>Office Theme</vt:lpstr>
      <vt:lpstr>数式</vt:lpstr>
      <vt:lpstr>Equation</vt:lpstr>
      <vt:lpstr>  Holographic Entanglement Entropy  from Cond-mat to Emergent Spacetime   </vt:lpstr>
      <vt:lpstr>スライド 2</vt:lpstr>
      <vt:lpstr>①　Introduction– from cond-mat viewpoint  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② Entanglement Entropy and Fermi surfaces 　</vt:lpstr>
      <vt:lpstr>スライド 12</vt:lpstr>
      <vt:lpstr>スライド 13</vt:lpstr>
      <vt:lpstr>スライド 14</vt:lpstr>
      <vt:lpstr>(2-3) Fermi Surfaces and Entanglement Entropy</vt:lpstr>
      <vt:lpstr>スライド 16</vt:lpstr>
      <vt:lpstr>スライド 17</vt:lpstr>
      <vt:lpstr>スライド 18</vt:lpstr>
      <vt:lpstr>スライド 19</vt:lpstr>
      <vt:lpstr> ④ Fermi Surfaces and HEE  [Ogawa-Ugajin-TT 11]   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⑤ Emergent Metric from Quantum Entanglement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(5-4) Emergent Metric from cMERA</vt:lpstr>
      <vt:lpstr>スライド 39</vt:lpstr>
      <vt:lpstr>スライド 40</vt:lpstr>
      <vt:lpstr>スライド 41</vt:lpstr>
      <vt:lpstr>スライド 42</vt:lpstr>
      <vt:lpstr>スライド 43</vt:lpstr>
      <vt:lpstr>スライド 44</vt:lpstr>
      <vt:lpstr>スライド 45</vt:lpstr>
      <vt:lpstr>⑤ Conclusions</vt:lpstr>
      <vt:lpstr>スライド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Holographic Entanglement Entropy  and its New Developments</dc:title>
  <dc:creator>ipmu</dc:creator>
  <cp:lastModifiedBy>高柳</cp:lastModifiedBy>
  <cp:revision>798</cp:revision>
  <dcterms:created xsi:type="dcterms:W3CDTF">2011-06-20T02:13:24Z</dcterms:created>
  <dcterms:modified xsi:type="dcterms:W3CDTF">2012-07-17T11:19:10Z</dcterms:modified>
</cp:coreProperties>
</file>