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331" r:id="rId2"/>
    <p:sldId id="262" r:id="rId3"/>
    <p:sldId id="257" r:id="rId4"/>
    <p:sldId id="258" r:id="rId5"/>
    <p:sldId id="289" r:id="rId6"/>
    <p:sldId id="332" r:id="rId7"/>
    <p:sldId id="265" r:id="rId8"/>
    <p:sldId id="271" r:id="rId9"/>
    <p:sldId id="315" r:id="rId10"/>
    <p:sldId id="309" r:id="rId11"/>
    <p:sldId id="316" r:id="rId12"/>
    <p:sldId id="310" r:id="rId13"/>
    <p:sldId id="328" r:id="rId14"/>
    <p:sldId id="329" r:id="rId15"/>
    <p:sldId id="330" r:id="rId16"/>
    <p:sldId id="317" r:id="rId17"/>
    <p:sldId id="319" r:id="rId18"/>
    <p:sldId id="320" r:id="rId19"/>
    <p:sldId id="318" r:id="rId20"/>
    <p:sldId id="321" r:id="rId21"/>
    <p:sldId id="322" r:id="rId22"/>
    <p:sldId id="324" r:id="rId23"/>
    <p:sldId id="325" r:id="rId24"/>
    <p:sldId id="326" r:id="rId25"/>
    <p:sldId id="327" r:id="rId26"/>
    <p:sldId id="307" r:id="rId27"/>
    <p:sldId id="283" r:id="rId28"/>
    <p:sldId id="304" r:id="rId29"/>
    <p:sldId id="303" r:id="rId30"/>
    <p:sldId id="308" r:id="rId31"/>
    <p:sldId id="288" r:id="rId32"/>
    <p:sldId id="282" r:id="rId33"/>
    <p:sldId id="296" r:id="rId34"/>
    <p:sldId id="266" r:id="rId35"/>
    <p:sldId id="306" r:id="rId36"/>
    <p:sldId id="287" r:id="rId37"/>
    <p:sldId id="286" r:id="rId38"/>
    <p:sldId id="312" r:id="rId39"/>
    <p:sldId id="313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7E0FF"/>
    <a:srgbClr val="E4FF86"/>
    <a:srgbClr val="FDFFCE"/>
    <a:srgbClr val="FAFFD6"/>
    <a:srgbClr val="FFF495"/>
    <a:srgbClr val="68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8" autoAdjust="0"/>
    <p:restoredTop sz="94576" autoAdjust="0"/>
  </p:normalViewPr>
  <p:slideViewPr>
    <p:cSldViewPr snapToObjects="1">
      <p:cViewPr>
        <p:scale>
          <a:sx n="95" d="100"/>
          <a:sy n="95" d="100"/>
        </p:scale>
        <p:origin x="-728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2E07D-DA83-9146-BA0B-FC94251783CB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72C8A-283B-4441-ACD9-582ACE669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72C8A-283B-4441-ACD9-582ACE669E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72C8A-283B-4441-ACD9-582ACE669E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72C8A-283B-4441-ACD9-582ACE669E0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6B8C-0F77-F442-9C62-2D039D08BAA6}" type="datetimeFigureOut">
              <a:rPr lang="en-US" smtClean="0"/>
              <a:pPr/>
              <a:t>6/17/13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D06B-BE8B-6C4F-883B-058435F835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df"/><Relationship Id="rId5" Type="http://schemas.openxmlformats.org/officeDocument/2006/relationships/image" Target="../media/image70.png"/><Relationship Id="rId7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df"/><Relationship Id="rId3" Type="http://schemas.openxmlformats.org/officeDocument/2006/relationships/image" Target="../media/image68.png"/><Relationship Id="rId6" Type="http://schemas.openxmlformats.org/officeDocument/2006/relationships/image" Target="../media/image71.pd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df"/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4" Type="http://schemas.openxmlformats.org/officeDocument/2006/relationships/image" Target="../media/image85.pdf"/><Relationship Id="rId4" Type="http://schemas.openxmlformats.org/officeDocument/2006/relationships/image" Target="../media/image75.pdf"/><Relationship Id="rId7" Type="http://schemas.openxmlformats.org/officeDocument/2006/relationships/image" Target="../media/image78.png"/><Relationship Id="rId11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df"/><Relationship Id="rId16" Type="http://schemas.openxmlformats.org/officeDocument/2006/relationships/image" Target="../media/image87.pdf"/><Relationship Id="rId8" Type="http://schemas.openxmlformats.org/officeDocument/2006/relationships/image" Target="../media/image79.pdf"/><Relationship Id="rId13" Type="http://schemas.openxmlformats.org/officeDocument/2006/relationships/image" Target="../media/image84.png"/><Relationship Id="rId10" Type="http://schemas.openxmlformats.org/officeDocument/2006/relationships/image" Target="../media/image81.pdf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12" Type="http://schemas.openxmlformats.org/officeDocument/2006/relationships/image" Target="../media/image83.pdf"/><Relationship Id="rId17" Type="http://schemas.openxmlformats.org/officeDocument/2006/relationships/image" Target="../media/image88.png"/><Relationship Id="rId2" Type="http://schemas.openxmlformats.org/officeDocument/2006/relationships/image" Target="../media/image69.pdf"/><Relationship Id="rId9" Type="http://schemas.openxmlformats.org/officeDocument/2006/relationships/image" Target="../media/image80.png"/><Relationship Id="rId3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pdf"/><Relationship Id="rId5" Type="http://schemas.openxmlformats.org/officeDocument/2006/relationships/image" Target="../media/image92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df"/><Relationship Id="rId3" Type="http://schemas.openxmlformats.org/officeDocument/2006/relationships/image" Target="../media/image90.png"/><Relationship Id="rId6" Type="http://schemas.openxmlformats.org/officeDocument/2006/relationships/image" Target="../media/image93.pd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df"/><Relationship Id="rId4" Type="http://schemas.openxmlformats.org/officeDocument/2006/relationships/image" Target="../media/image97.pdf"/><Relationship Id="rId5" Type="http://schemas.openxmlformats.org/officeDocument/2006/relationships/image" Target="../media/image98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df"/><Relationship Id="rId9" Type="http://schemas.openxmlformats.org/officeDocument/2006/relationships/image" Target="../media/image68.png"/><Relationship Id="rId3" Type="http://schemas.openxmlformats.org/officeDocument/2006/relationships/image" Target="../media/image96.png"/><Relationship Id="rId6" Type="http://schemas.openxmlformats.org/officeDocument/2006/relationships/image" Target="../media/image99.pd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df"/><Relationship Id="rId4" Type="http://schemas.openxmlformats.org/officeDocument/2006/relationships/image" Target="../media/image103.pdf"/><Relationship Id="rId10" Type="http://schemas.openxmlformats.org/officeDocument/2006/relationships/image" Target="../media/image109.pdf"/><Relationship Id="rId5" Type="http://schemas.openxmlformats.org/officeDocument/2006/relationships/image" Target="../media/image104.png"/><Relationship Id="rId7" Type="http://schemas.openxmlformats.org/officeDocument/2006/relationships/image" Target="../media/image106.png"/><Relationship Id="rId11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df"/><Relationship Id="rId9" Type="http://schemas.openxmlformats.org/officeDocument/2006/relationships/image" Target="../media/image108.png"/><Relationship Id="rId3" Type="http://schemas.openxmlformats.org/officeDocument/2006/relationships/image" Target="../media/image102.png"/><Relationship Id="rId6" Type="http://schemas.openxmlformats.org/officeDocument/2006/relationships/image" Target="../media/image105.pd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3.pdf"/><Relationship Id="rId7" Type="http://schemas.openxmlformats.org/officeDocument/2006/relationships/image" Target="../media/image116.png"/><Relationship Id="rId11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df"/><Relationship Id="rId8" Type="http://schemas.openxmlformats.org/officeDocument/2006/relationships/image" Target="../media/image117.pdf"/><Relationship Id="rId13" Type="http://schemas.openxmlformats.org/officeDocument/2006/relationships/image" Target="../media/image120.png"/><Relationship Id="rId10" Type="http://schemas.openxmlformats.org/officeDocument/2006/relationships/image" Target="../media/image93.pdf"/><Relationship Id="rId5" Type="http://schemas.openxmlformats.org/officeDocument/2006/relationships/image" Target="../media/image114.png"/><Relationship Id="rId12" Type="http://schemas.openxmlformats.org/officeDocument/2006/relationships/image" Target="../media/image119.pdf"/><Relationship Id="rId2" Type="http://schemas.openxmlformats.org/officeDocument/2006/relationships/image" Target="../media/image111.pdf"/><Relationship Id="rId9" Type="http://schemas.openxmlformats.org/officeDocument/2006/relationships/image" Target="../media/image118.png"/><Relationship Id="rId3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df"/><Relationship Id="rId3" Type="http://schemas.openxmlformats.org/officeDocument/2006/relationships/image" Target="../media/image124.png"/><Relationship Id="rId5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image" Target="../media/image32.png"/><Relationship Id="rId10" Type="http://schemas.openxmlformats.org/officeDocument/2006/relationships/image" Target="../media/image38.png"/><Relationship Id="rId5" Type="http://schemas.openxmlformats.org/officeDocument/2006/relationships/image" Target="../media/image33.pdf"/><Relationship Id="rId7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9" Type="http://schemas.openxmlformats.org/officeDocument/2006/relationships/image" Target="../media/image37.pdf"/><Relationship Id="rId3" Type="http://schemas.openxmlformats.org/officeDocument/2006/relationships/image" Target="../media/image31.pdf"/><Relationship Id="rId6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9.pdf"/><Relationship Id="rId20" Type="http://schemas.openxmlformats.org/officeDocument/2006/relationships/image" Target="../media/image145.pdf"/><Relationship Id="rId4" Type="http://schemas.openxmlformats.org/officeDocument/2006/relationships/image" Target="../media/image129.pdf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1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df"/><Relationship Id="rId16" Type="http://schemas.openxmlformats.org/officeDocument/2006/relationships/image" Target="../media/image141.pdf"/><Relationship Id="rId8" Type="http://schemas.openxmlformats.org/officeDocument/2006/relationships/image" Target="../media/image133.pdf"/><Relationship Id="rId13" Type="http://schemas.openxmlformats.org/officeDocument/2006/relationships/image" Target="../media/image138.png"/><Relationship Id="rId10" Type="http://schemas.openxmlformats.org/officeDocument/2006/relationships/image" Target="../media/image135.pdf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2" Type="http://schemas.openxmlformats.org/officeDocument/2006/relationships/image" Target="../media/image137.pdf"/><Relationship Id="rId17" Type="http://schemas.openxmlformats.org/officeDocument/2006/relationships/image" Target="../media/image142.png"/><Relationship Id="rId19" Type="http://schemas.openxmlformats.org/officeDocument/2006/relationships/image" Target="../media/image144.png"/><Relationship Id="rId2" Type="http://schemas.openxmlformats.org/officeDocument/2006/relationships/image" Target="../media/image127.pdf"/><Relationship Id="rId9" Type="http://schemas.openxmlformats.org/officeDocument/2006/relationships/image" Target="../media/image134.png"/><Relationship Id="rId3" Type="http://schemas.openxmlformats.org/officeDocument/2006/relationships/image" Target="../media/image128.png"/><Relationship Id="rId18" Type="http://schemas.openxmlformats.org/officeDocument/2006/relationships/image" Target="../media/image143.pd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df"/><Relationship Id="rId3" Type="http://schemas.openxmlformats.org/officeDocument/2006/relationships/image" Target="../media/image148.png"/><Relationship Id="rId5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df"/><Relationship Id="rId3" Type="http://schemas.openxmlformats.org/officeDocument/2006/relationships/image" Target="../media/image152.png"/><Relationship Id="rId5" Type="http://schemas.openxmlformats.org/officeDocument/2006/relationships/image" Target="../media/image1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1.pdf"/><Relationship Id="rId5" Type="http://schemas.openxmlformats.org/officeDocument/2006/relationships/image" Target="../media/image92.png"/><Relationship Id="rId7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df"/><Relationship Id="rId3" Type="http://schemas.openxmlformats.org/officeDocument/2006/relationships/image" Target="../media/image90.png"/><Relationship Id="rId6" Type="http://schemas.openxmlformats.org/officeDocument/2006/relationships/image" Target="../media/image93.pd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df"/><Relationship Id="rId4" Type="http://schemas.openxmlformats.org/officeDocument/2006/relationships/image" Target="../media/image157.pdf"/><Relationship Id="rId5" Type="http://schemas.openxmlformats.org/officeDocument/2006/relationships/image" Target="../media/image158.png"/><Relationship Id="rId7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5.pdf"/><Relationship Id="rId9" Type="http://schemas.openxmlformats.org/officeDocument/2006/relationships/image" Target="../media/image162.png"/><Relationship Id="rId3" Type="http://schemas.openxmlformats.org/officeDocument/2006/relationships/image" Target="../media/image156.png"/><Relationship Id="rId6" Type="http://schemas.openxmlformats.org/officeDocument/2006/relationships/image" Target="../media/image159.pd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.pdf"/><Relationship Id="rId4" Type="http://schemas.openxmlformats.org/officeDocument/2006/relationships/image" Target="../media/image3.pdf"/><Relationship Id="rId7" Type="http://schemas.openxmlformats.org/officeDocument/2006/relationships/image" Target="../media/image6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df"/><Relationship Id="rId16" Type="http://schemas.openxmlformats.org/officeDocument/2006/relationships/image" Target="../media/image15.pdf"/><Relationship Id="rId8" Type="http://schemas.openxmlformats.org/officeDocument/2006/relationships/image" Target="../media/image7.pdf"/><Relationship Id="rId13" Type="http://schemas.openxmlformats.org/officeDocument/2006/relationships/image" Target="../media/image12.png"/><Relationship Id="rId10" Type="http://schemas.openxmlformats.org/officeDocument/2006/relationships/image" Target="../media/image9.pd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2" Type="http://schemas.openxmlformats.org/officeDocument/2006/relationships/image" Target="../media/image11.pdf"/><Relationship Id="rId17" Type="http://schemas.openxmlformats.org/officeDocument/2006/relationships/image" Target="../media/image16.png"/><Relationship Id="rId19" Type="http://schemas.openxmlformats.org/officeDocument/2006/relationships/image" Target="../media/image18.png"/><Relationship Id="rId2" Type="http://schemas.openxmlformats.org/officeDocument/2006/relationships/image" Target="../media/image1.pdf"/><Relationship Id="rId9" Type="http://schemas.openxmlformats.org/officeDocument/2006/relationships/image" Target="../media/image8.png"/><Relationship Id="rId3" Type="http://schemas.openxmlformats.org/officeDocument/2006/relationships/image" Target="../media/image2.png"/><Relationship Id="rId18" Type="http://schemas.openxmlformats.org/officeDocument/2006/relationships/image" Target="../media/image17.pd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df"/><Relationship Id="rId4" Type="http://schemas.openxmlformats.org/officeDocument/2006/relationships/image" Target="../media/image97.pdf"/><Relationship Id="rId5" Type="http://schemas.openxmlformats.org/officeDocument/2006/relationships/image" Target="../media/image98.png"/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df"/><Relationship Id="rId9" Type="http://schemas.openxmlformats.org/officeDocument/2006/relationships/image" Target="../media/image68.png"/><Relationship Id="rId3" Type="http://schemas.openxmlformats.org/officeDocument/2006/relationships/image" Target="../media/image96.png"/><Relationship Id="rId6" Type="http://schemas.openxmlformats.org/officeDocument/2006/relationships/image" Target="../media/image99.pd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df"/><Relationship Id="rId4" Type="http://schemas.openxmlformats.org/officeDocument/2006/relationships/image" Target="../media/image103.pdf"/><Relationship Id="rId10" Type="http://schemas.openxmlformats.org/officeDocument/2006/relationships/image" Target="../media/image109.pdf"/><Relationship Id="rId5" Type="http://schemas.openxmlformats.org/officeDocument/2006/relationships/image" Target="../media/image104.png"/><Relationship Id="rId7" Type="http://schemas.openxmlformats.org/officeDocument/2006/relationships/image" Target="../media/image106.png"/><Relationship Id="rId11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df"/><Relationship Id="rId9" Type="http://schemas.openxmlformats.org/officeDocument/2006/relationships/image" Target="../media/image108.png"/><Relationship Id="rId3" Type="http://schemas.openxmlformats.org/officeDocument/2006/relationships/image" Target="../media/image102.png"/><Relationship Id="rId6" Type="http://schemas.openxmlformats.org/officeDocument/2006/relationships/image" Target="../media/image105.pd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df"/><Relationship Id="rId4" Type="http://schemas.openxmlformats.org/officeDocument/2006/relationships/image" Target="../media/image113.pdf"/><Relationship Id="rId5" Type="http://schemas.openxmlformats.org/officeDocument/2006/relationships/image" Target="../media/image114.png"/><Relationship Id="rId7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df"/><Relationship Id="rId9" Type="http://schemas.openxmlformats.org/officeDocument/2006/relationships/image" Target="../media/image118.png"/><Relationship Id="rId3" Type="http://schemas.openxmlformats.org/officeDocument/2006/relationships/image" Target="../media/image112.png"/><Relationship Id="rId6" Type="http://schemas.openxmlformats.org/officeDocument/2006/relationships/image" Target="../media/image115.pd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4" Type="http://schemas.openxmlformats.org/officeDocument/2006/relationships/image" Target="../media/image165.pdf"/><Relationship Id="rId5" Type="http://schemas.openxmlformats.org/officeDocument/2006/relationships/image" Target="../media/image166.png"/><Relationship Id="rId7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3.pdf"/><Relationship Id="rId3" Type="http://schemas.openxmlformats.org/officeDocument/2006/relationships/image" Target="../media/image164.png"/><Relationship Id="rId6" Type="http://schemas.openxmlformats.org/officeDocument/2006/relationships/image" Target="../media/image167.pdf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df"/><Relationship Id="rId3" Type="http://schemas.openxmlformats.org/officeDocument/2006/relationships/image" Target="../media/image124.png"/><Relationship Id="rId5" Type="http://schemas.openxmlformats.org/officeDocument/2006/relationships/image" Target="../media/image12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4" Type="http://schemas.openxmlformats.org/officeDocument/2006/relationships/image" Target="../media/image32.png"/><Relationship Id="rId10" Type="http://schemas.openxmlformats.org/officeDocument/2006/relationships/image" Target="../media/image36.png"/><Relationship Id="rId5" Type="http://schemas.openxmlformats.org/officeDocument/2006/relationships/image" Target="../media/image170.pdf"/><Relationship Id="rId7" Type="http://schemas.openxmlformats.org/officeDocument/2006/relationships/image" Target="../media/image33.pdf"/><Relationship Id="rId11" Type="http://schemas.openxmlformats.org/officeDocument/2006/relationships/image" Target="../media/image37.pdf"/><Relationship Id="rId1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9" Type="http://schemas.openxmlformats.org/officeDocument/2006/relationships/image" Target="../media/image35.pdf"/><Relationship Id="rId3" Type="http://schemas.openxmlformats.org/officeDocument/2006/relationships/image" Target="../media/image31.pdf"/><Relationship Id="rId6" Type="http://schemas.openxmlformats.org/officeDocument/2006/relationships/image" Target="../media/image171.png"/></Relationships>
</file>

<file path=ppt/slides/_rels/slide3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39.pdf"/><Relationship Id="rId20" Type="http://schemas.openxmlformats.org/officeDocument/2006/relationships/image" Target="../media/image145.pdf"/><Relationship Id="rId4" Type="http://schemas.openxmlformats.org/officeDocument/2006/relationships/image" Target="../media/image129.pdf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1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df"/><Relationship Id="rId16" Type="http://schemas.openxmlformats.org/officeDocument/2006/relationships/image" Target="../media/image141.pdf"/><Relationship Id="rId8" Type="http://schemas.openxmlformats.org/officeDocument/2006/relationships/image" Target="../media/image133.pdf"/><Relationship Id="rId13" Type="http://schemas.openxmlformats.org/officeDocument/2006/relationships/image" Target="../media/image138.png"/><Relationship Id="rId10" Type="http://schemas.openxmlformats.org/officeDocument/2006/relationships/image" Target="../media/image135.pdf"/><Relationship Id="rId5" Type="http://schemas.openxmlformats.org/officeDocument/2006/relationships/image" Target="../media/image130.png"/><Relationship Id="rId15" Type="http://schemas.openxmlformats.org/officeDocument/2006/relationships/image" Target="../media/image140.png"/><Relationship Id="rId12" Type="http://schemas.openxmlformats.org/officeDocument/2006/relationships/image" Target="../media/image137.pdf"/><Relationship Id="rId17" Type="http://schemas.openxmlformats.org/officeDocument/2006/relationships/image" Target="../media/image142.png"/><Relationship Id="rId19" Type="http://schemas.openxmlformats.org/officeDocument/2006/relationships/image" Target="../media/image144.png"/><Relationship Id="rId2" Type="http://schemas.openxmlformats.org/officeDocument/2006/relationships/image" Target="../media/image127.pdf"/><Relationship Id="rId9" Type="http://schemas.openxmlformats.org/officeDocument/2006/relationships/image" Target="../media/image134.png"/><Relationship Id="rId3" Type="http://schemas.openxmlformats.org/officeDocument/2006/relationships/image" Target="../media/image128.png"/><Relationship Id="rId18" Type="http://schemas.openxmlformats.org/officeDocument/2006/relationships/image" Target="../media/image143.pdf"/></Relationships>
</file>

<file path=ppt/slides/_rels/slide37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78.pdf"/><Relationship Id="rId4" Type="http://schemas.openxmlformats.org/officeDocument/2006/relationships/image" Target="../media/image174.pdf"/><Relationship Id="rId7" Type="http://schemas.openxmlformats.org/officeDocument/2006/relationships/image" Target="../media/image177.png"/><Relationship Id="rId11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df"/><Relationship Id="rId8" Type="http://schemas.openxmlformats.org/officeDocument/2006/relationships/image" Target="../media/image141.pdf"/><Relationship Id="rId13" Type="http://schemas.openxmlformats.org/officeDocument/2006/relationships/image" Target="../media/image146.png"/><Relationship Id="rId10" Type="http://schemas.openxmlformats.org/officeDocument/2006/relationships/image" Target="../media/image143.pdf"/><Relationship Id="rId5" Type="http://schemas.openxmlformats.org/officeDocument/2006/relationships/image" Target="../media/image175.png"/><Relationship Id="rId15" Type="http://schemas.openxmlformats.org/officeDocument/2006/relationships/image" Target="../media/image179.png"/><Relationship Id="rId12" Type="http://schemas.openxmlformats.org/officeDocument/2006/relationships/image" Target="../media/image145.pdf"/><Relationship Id="rId2" Type="http://schemas.openxmlformats.org/officeDocument/2006/relationships/image" Target="../media/image172.pdf"/><Relationship Id="rId9" Type="http://schemas.openxmlformats.org/officeDocument/2006/relationships/image" Target="../media/image142.png"/><Relationship Id="rId3" Type="http://schemas.openxmlformats.org/officeDocument/2006/relationships/image" Target="../media/image17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9.pdf"/><Relationship Id="rId5" Type="http://schemas.openxmlformats.org/officeDocument/2006/relationships/image" Target="../media/image150.png"/><Relationship Id="rId7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7.pdf"/><Relationship Id="rId3" Type="http://schemas.openxmlformats.org/officeDocument/2006/relationships/image" Target="../media/image148.png"/><Relationship Id="rId6" Type="http://schemas.openxmlformats.org/officeDocument/2006/relationships/image" Target="../media/image180.pd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1.pdf"/><Relationship Id="rId3" Type="http://schemas.openxmlformats.org/officeDocument/2006/relationships/image" Target="../media/image152.png"/><Relationship Id="rId5" Type="http://schemas.openxmlformats.org/officeDocument/2006/relationships/image" Target="../media/image15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df"/><Relationship Id="rId7" Type="http://schemas.openxmlformats.org/officeDocument/2006/relationships/image" Target="../media/image24.png"/><Relationship Id="rId11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df"/><Relationship Id="rId8" Type="http://schemas.openxmlformats.org/officeDocument/2006/relationships/image" Target="../media/image25.pdf"/><Relationship Id="rId13" Type="http://schemas.openxmlformats.org/officeDocument/2006/relationships/image" Target="../media/image30.png"/><Relationship Id="rId10" Type="http://schemas.openxmlformats.org/officeDocument/2006/relationships/image" Target="../media/image27.pdf"/><Relationship Id="rId5" Type="http://schemas.openxmlformats.org/officeDocument/2006/relationships/image" Target="../media/image22.png"/><Relationship Id="rId12" Type="http://schemas.openxmlformats.org/officeDocument/2006/relationships/image" Target="../media/image29.pdf"/><Relationship Id="rId2" Type="http://schemas.openxmlformats.org/officeDocument/2006/relationships/image" Target="../media/image19.pdf"/><Relationship Id="rId9" Type="http://schemas.openxmlformats.org/officeDocument/2006/relationships/image" Target="../media/image26.png"/><Relationship Id="rId3" Type="http://schemas.openxmlformats.org/officeDocument/2006/relationships/image" Target="../media/image2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image" Target="../media/image32.png"/><Relationship Id="rId10" Type="http://schemas.openxmlformats.org/officeDocument/2006/relationships/image" Target="../media/image38.png"/><Relationship Id="rId5" Type="http://schemas.openxmlformats.org/officeDocument/2006/relationships/image" Target="../media/image33.pdf"/><Relationship Id="rId7" Type="http://schemas.openxmlformats.org/officeDocument/2006/relationships/image" Target="../media/image35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9" Type="http://schemas.openxmlformats.org/officeDocument/2006/relationships/image" Target="../media/image37.pdf"/><Relationship Id="rId3" Type="http://schemas.openxmlformats.org/officeDocument/2006/relationships/image" Target="../media/image31.pdf"/><Relationship Id="rId6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df"/><Relationship Id="rId4" Type="http://schemas.openxmlformats.org/officeDocument/2006/relationships/image" Target="../media/image41.pdf"/><Relationship Id="rId10" Type="http://schemas.openxmlformats.org/officeDocument/2006/relationships/image" Target="../media/image47.pdf"/><Relationship Id="rId5" Type="http://schemas.openxmlformats.org/officeDocument/2006/relationships/image" Target="../media/image42.png"/><Relationship Id="rId7" Type="http://schemas.openxmlformats.org/officeDocument/2006/relationships/image" Target="../media/image44.png"/><Relationship Id="rId11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df"/><Relationship Id="rId9" Type="http://schemas.openxmlformats.org/officeDocument/2006/relationships/image" Target="../media/image46.png"/><Relationship Id="rId3" Type="http://schemas.openxmlformats.org/officeDocument/2006/relationships/image" Target="../media/image40.png"/><Relationship Id="rId6" Type="http://schemas.openxmlformats.org/officeDocument/2006/relationships/image" Target="../media/image43.pdf"/></Relationships>
</file>

<file path=ppt/slides/_rels/slide8.xml.rels><?xml version="1.0" encoding="UTF-8" standalone="yes"?>
<Relationships xmlns="http://schemas.openxmlformats.org/package/2006/relationships"><Relationship Id="rId14" Type="http://schemas.openxmlformats.org/officeDocument/2006/relationships/image" Target="../media/image61.pdf"/><Relationship Id="rId4" Type="http://schemas.openxmlformats.org/officeDocument/2006/relationships/image" Target="../media/image51.pdf"/><Relationship Id="rId7" Type="http://schemas.openxmlformats.org/officeDocument/2006/relationships/image" Target="../media/image54.png"/><Relationship Id="rId11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df"/><Relationship Id="rId8" Type="http://schemas.openxmlformats.org/officeDocument/2006/relationships/image" Target="../media/image55.pdf"/><Relationship Id="rId13" Type="http://schemas.openxmlformats.org/officeDocument/2006/relationships/image" Target="../media/image60.png"/><Relationship Id="rId10" Type="http://schemas.openxmlformats.org/officeDocument/2006/relationships/image" Target="../media/image57.pdf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2" Type="http://schemas.openxmlformats.org/officeDocument/2006/relationships/image" Target="../media/image59.pdf"/><Relationship Id="rId2" Type="http://schemas.openxmlformats.org/officeDocument/2006/relationships/image" Target="../media/image49.pdf"/><Relationship Id="rId9" Type="http://schemas.openxmlformats.org/officeDocument/2006/relationships/image" Target="../media/image56.png"/><Relationship Id="rId3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df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14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kern="14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GRAVITATIONAL RADIATION </a:t>
            </a:r>
          </a:p>
          <a:p>
            <a:pPr algn="ctr"/>
            <a:r>
              <a:rPr lang="en-US" sz="4000" b="1" kern="14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</a:t>
            </a:r>
          </a:p>
          <a:p>
            <a:pPr algn="ctr"/>
            <a:r>
              <a:rPr lang="en-US" sz="4000" b="1" kern="1400" dirty="0" smtClean="0">
                <a:solidFill>
                  <a:srgbClr val="00009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ULTRAPLANCKIAN COLLISIONS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4122003"/>
            <a:ext cx="2508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Theodore Tomaras</a:t>
            </a:r>
          </a:p>
          <a:p>
            <a:r>
              <a:rPr lang="en-US" sz="2400" dirty="0" smtClean="0"/>
              <a:t>University of Crete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6520" y="5574268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</a:t>
            </a:r>
            <a:r>
              <a:rPr lang="en-US" baseline="30000" dirty="0" err="1" smtClean="0"/>
              <a:t>th</a:t>
            </a:r>
            <a:r>
              <a:rPr lang="en-US" dirty="0" smtClean="0"/>
              <a:t> Crete Regional Meeting on String Theory</a:t>
            </a:r>
          </a:p>
          <a:p>
            <a:r>
              <a:rPr lang="en-US" dirty="0" err="1" smtClean="0"/>
              <a:t>Kolymbari</a:t>
            </a:r>
            <a:r>
              <a:rPr lang="en-US" dirty="0" smtClean="0"/>
              <a:t>, 16-23 June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2400" y="0"/>
            <a:ext cx="8001000" cy="1981200"/>
            <a:chOff x="152400" y="0"/>
            <a:chExt cx="8001000" cy="1981200"/>
          </a:xfrm>
        </p:grpSpPr>
        <p:sp>
          <p:nvSpPr>
            <p:cNvPr id="10" name="TextBox 9"/>
            <p:cNvSpPr txBox="1"/>
            <p:nvPr/>
          </p:nvSpPr>
          <p:spPr>
            <a:xfrm>
              <a:off x="152400" y="0"/>
              <a:ext cx="584006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0"/>
                  </a:solidFill>
                </a:rPr>
                <a:t>THE SECOND ORDER EQUATION – </a:t>
              </a:r>
            </a:p>
            <a:p>
              <a:r>
                <a:rPr lang="en-US" sz="3200" b="1" dirty="0" smtClean="0">
                  <a:solidFill>
                    <a:srgbClr val="000090"/>
                  </a:solidFill>
                </a:rPr>
                <a:t>SCALAR RADIATION</a:t>
              </a:r>
              <a:endParaRPr lang="en-US" sz="3200" b="1" dirty="0">
                <a:solidFill>
                  <a:srgbClr val="000090"/>
                </a:solidFill>
              </a:endParaRPr>
            </a:p>
          </p:txBody>
        </p:sp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83742" y="1453282"/>
              <a:ext cx="7869658" cy="527918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152400" y="4215824"/>
            <a:ext cx="8777519" cy="2489776"/>
            <a:chOff x="152400" y="4215824"/>
            <a:chExt cx="8777519" cy="2489776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4215824"/>
              <a:ext cx="394210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THE EMITTED ENERGY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673826" y="4724400"/>
              <a:ext cx="5936774" cy="1094336"/>
            </a:xfrm>
            <a:prstGeom prst="rect">
              <a:avLst/>
            </a:prstGeom>
          </p:spPr>
        </p:pic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038600" y="6096000"/>
              <a:ext cx="4891319" cy="609600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983373" y="2209800"/>
            <a:ext cx="5779627" cy="1600200"/>
            <a:chOff x="2983373" y="2209800"/>
            <a:chExt cx="5779627" cy="1600200"/>
          </a:xfrm>
        </p:grpSpPr>
        <p:grpSp>
          <p:nvGrpSpPr>
            <p:cNvPr id="11" name="Group 16"/>
            <p:cNvGrpSpPr/>
            <p:nvPr/>
          </p:nvGrpSpPr>
          <p:grpSpPr>
            <a:xfrm>
              <a:off x="2983373" y="2237105"/>
              <a:ext cx="2807827" cy="1496695"/>
              <a:chOff x="2263838" y="4117857"/>
              <a:chExt cx="3859858" cy="2471608"/>
            </a:xfrm>
            <a:solidFill>
              <a:schemeClr val="bg1"/>
            </a:solidFill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2263838" y="5106988"/>
                <a:ext cx="327660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2286000" y="6553200"/>
                <a:ext cx="3276600" cy="1588"/>
              </a:xfrm>
              <a:prstGeom prst="straightConnector1">
                <a:avLst/>
              </a:prstGeom>
              <a:grpFill/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3058640" y="5111203"/>
                <a:ext cx="225314" cy="1461038"/>
              </a:xfrm>
              <a:custGeom>
                <a:avLst/>
                <a:gdLst>
                  <a:gd name="connsiteX0" fmla="*/ 31862 w 225314"/>
                  <a:gd name="connsiteY0" fmla="*/ 0 h 1461038"/>
                  <a:gd name="connsiteX1" fmla="*/ 182072 w 225314"/>
                  <a:gd name="connsiteY1" fmla="*/ 204819 h 1461038"/>
                  <a:gd name="connsiteX2" fmla="*/ 18207 w 225314"/>
                  <a:gd name="connsiteY2" fmla="*/ 382328 h 1461038"/>
                  <a:gd name="connsiteX3" fmla="*/ 168416 w 225314"/>
                  <a:gd name="connsiteY3" fmla="*/ 573491 h 1461038"/>
                  <a:gd name="connsiteX4" fmla="*/ 18207 w 225314"/>
                  <a:gd name="connsiteY4" fmla="*/ 751001 h 1461038"/>
                  <a:gd name="connsiteX5" fmla="*/ 182072 w 225314"/>
                  <a:gd name="connsiteY5" fmla="*/ 901201 h 1461038"/>
                  <a:gd name="connsiteX6" fmla="*/ 4552 w 225314"/>
                  <a:gd name="connsiteY6" fmla="*/ 1078710 h 1461038"/>
                  <a:gd name="connsiteX7" fmla="*/ 209383 w 225314"/>
                  <a:gd name="connsiteY7" fmla="*/ 1228910 h 1461038"/>
                  <a:gd name="connsiteX8" fmla="*/ 100139 w 225314"/>
                  <a:gd name="connsiteY8" fmla="*/ 1461038 h 1461038"/>
                  <a:gd name="connsiteX9" fmla="*/ 100139 w 225314"/>
                  <a:gd name="connsiteY9" fmla="*/ 1461038 h 146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314" h="1461038">
                    <a:moveTo>
                      <a:pt x="31862" y="0"/>
                    </a:moveTo>
                    <a:cubicBezTo>
                      <a:pt x="108105" y="70549"/>
                      <a:pt x="184348" y="141098"/>
                      <a:pt x="182072" y="204819"/>
                    </a:cubicBezTo>
                    <a:cubicBezTo>
                      <a:pt x="179796" y="268540"/>
                      <a:pt x="20483" y="320883"/>
                      <a:pt x="18207" y="382328"/>
                    </a:cubicBezTo>
                    <a:cubicBezTo>
                      <a:pt x="15931" y="443773"/>
                      <a:pt x="168416" y="512046"/>
                      <a:pt x="168416" y="573491"/>
                    </a:cubicBezTo>
                    <a:cubicBezTo>
                      <a:pt x="168416" y="634936"/>
                      <a:pt x="15931" y="696383"/>
                      <a:pt x="18207" y="751001"/>
                    </a:cubicBezTo>
                    <a:cubicBezTo>
                      <a:pt x="20483" y="805619"/>
                      <a:pt x="184348" y="846583"/>
                      <a:pt x="182072" y="901201"/>
                    </a:cubicBezTo>
                    <a:cubicBezTo>
                      <a:pt x="179796" y="955819"/>
                      <a:pt x="0" y="1024092"/>
                      <a:pt x="4552" y="1078710"/>
                    </a:cubicBezTo>
                    <a:cubicBezTo>
                      <a:pt x="9104" y="1133328"/>
                      <a:pt x="193452" y="1165189"/>
                      <a:pt x="209383" y="1228910"/>
                    </a:cubicBezTo>
                    <a:cubicBezTo>
                      <a:pt x="225314" y="1292631"/>
                      <a:pt x="100139" y="1461038"/>
                      <a:pt x="100139" y="1461038"/>
                    </a:cubicBezTo>
                    <a:lnTo>
                      <a:pt x="100139" y="1461038"/>
                    </a:ln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flipV="1">
                <a:off x="4191002" y="4117857"/>
                <a:ext cx="1371601" cy="977364"/>
              </a:xfrm>
              <a:prstGeom prst="line">
                <a:avLst/>
              </a:prstGeom>
              <a:grpFill/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5562601" y="4682060"/>
                <a:ext cx="471504" cy="52322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endParaRPr lang="en-US" sz="28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562601" y="6066244"/>
                <a:ext cx="561095" cy="523221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dirty="0" smtClean="0"/>
                  <a:t>’</a:t>
                </a:r>
                <a:endParaRPr lang="en-US" sz="2800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6519465" y="2209800"/>
              <a:ext cx="2243535" cy="1600200"/>
              <a:chOff x="5181600" y="4209989"/>
              <a:chExt cx="3990096" cy="2571811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5181600" y="4616680"/>
                <a:ext cx="3505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181600" y="6750280"/>
                <a:ext cx="3505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715794" y="5150874"/>
                <a:ext cx="1065212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247607" y="5684274"/>
                <a:ext cx="2439194" cy="255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reeform 27"/>
              <p:cNvSpPr/>
              <p:nvPr/>
            </p:nvSpPr>
            <p:spPr>
              <a:xfrm>
                <a:off x="6123069" y="5684883"/>
                <a:ext cx="291315" cy="1096917"/>
              </a:xfrm>
              <a:custGeom>
                <a:avLst/>
                <a:gdLst>
                  <a:gd name="connsiteX0" fmla="*/ 134278 w 291315"/>
                  <a:gd name="connsiteY0" fmla="*/ 0 h 1096917"/>
                  <a:gd name="connsiteX1" fmla="*/ 270832 w 291315"/>
                  <a:gd name="connsiteY1" fmla="*/ 191164 h 1096917"/>
                  <a:gd name="connsiteX2" fmla="*/ 11379 w 291315"/>
                  <a:gd name="connsiteY2" fmla="*/ 286746 h 1096917"/>
                  <a:gd name="connsiteX3" fmla="*/ 284488 w 291315"/>
                  <a:gd name="connsiteY3" fmla="*/ 450601 h 1096917"/>
                  <a:gd name="connsiteX4" fmla="*/ 11379 w 291315"/>
                  <a:gd name="connsiteY4" fmla="*/ 573492 h 1096917"/>
                  <a:gd name="connsiteX5" fmla="*/ 284488 w 291315"/>
                  <a:gd name="connsiteY5" fmla="*/ 737346 h 1096917"/>
                  <a:gd name="connsiteX6" fmla="*/ 11379 w 291315"/>
                  <a:gd name="connsiteY6" fmla="*/ 860237 h 1096917"/>
                  <a:gd name="connsiteX7" fmla="*/ 216211 w 291315"/>
                  <a:gd name="connsiteY7" fmla="*/ 1065056 h 1096917"/>
                  <a:gd name="connsiteX8" fmla="*/ 161589 w 291315"/>
                  <a:gd name="connsiteY8" fmla="*/ 1051401 h 1096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315" h="1096917">
                    <a:moveTo>
                      <a:pt x="134278" y="0"/>
                    </a:moveTo>
                    <a:cubicBezTo>
                      <a:pt x="212796" y="71686"/>
                      <a:pt x="291315" y="143373"/>
                      <a:pt x="270832" y="191164"/>
                    </a:cubicBezTo>
                    <a:cubicBezTo>
                      <a:pt x="250349" y="238955"/>
                      <a:pt x="9103" y="243507"/>
                      <a:pt x="11379" y="286746"/>
                    </a:cubicBezTo>
                    <a:cubicBezTo>
                      <a:pt x="13655" y="329985"/>
                      <a:pt x="284488" y="402810"/>
                      <a:pt x="284488" y="450601"/>
                    </a:cubicBezTo>
                    <a:cubicBezTo>
                      <a:pt x="284488" y="498392"/>
                      <a:pt x="11379" y="525701"/>
                      <a:pt x="11379" y="573492"/>
                    </a:cubicBezTo>
                    <a:cubicBezTo>
                      <a:pt x="11379" y="621283"/>
                      <a:pt x="284488" y="689555"/>
                      <a:pt x="284488" y="737346"/>
                    </a:cubicBezTo>
                    <a:cubicBezTo>
                      <a:pt x="284488" y="785137"/>
                      <a:pt x="22758" y="805619"/>
                      <a:pt x="11379" y="860237"/>
                    </a:cubicBezTo>
                    <a:cubicBezTo>
                      <a:pt x="0" y="914855"/>
                      <a:pt x="191176" y="1033195"/>
                      <a:pt x="216211" y="1065056"/>
                    </a:cubicBezTo>
                    <a:cubicBezTo>
                      <a:pt x="241246" y="1096917"/>
                      <a:pt x="161589" y="1051401"/>
                      <a:pt x="161589" y="1051401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623990" y="4209989"/>
                <a:ext cx="471502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endParaRPr lang="en-US" sz="28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8610600" y="6216880"/>
                <a:ext cx="5610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/>
                  <a:t>m</a:t>
                </a:r>
                <a:r>
                  <a:rPr lang="en-US" sz="2800" dirty="0" smtClean="0"/>
                  <a:t>’</a:t>
                </a:r>
                <a:endParaRPr lang="en-US" sz="28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799" y="2806701"/>
            <a:ext cx="8534401" cy="1075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762000"/>
            <a:ext cx="6115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origin of </a:t>
            </a:r>
            <a:r>
              <a:rPr lang="en-US" sz="2800" dirty="0" err="1" smtClean="0"/>
              <a:t>b^d</a:t>
            </a:r>
            <a:r>
              <a:rPr lang="en-US" sz="2800" dirty="0" smtClean="0"/>
              <a:t> in the denominator of </a:t>
            </a:r>
            <a:r>
              <a:rPr lang="en-US" sz="2800" dirty="0" err="1" smtClean="0"/>
              <a:t>j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0744" y="-76200"/>
            <a:ext cx="7619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GENERAL REMARKS (GRAVITATIONAL RADIATION)</a:t>
            </a:r>
            <a:endParaRPr lang="en-US" sz="2800" b="1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065109" y="1219200"/>
            <a:ext cx="4774091" cy="88001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2400" y="2133600"/>
            <a:ext cx="8610600" cy="1794697"/>
            <a:chOff x="152400" y="2743200"/>
            <a:chExt cx="8610600" cy="1794697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177808" y="3212660"/>
              <a:ext cx="3585192" cy="521140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111625" y="3962400"/>
              <a:ext cx="4651375" cy="57549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52400" y="2743200"/>
              <a:ext cx="620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A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1050925" y="2784438"/>
              <a:ext cx="4054475" cy="49216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5118100"/>
            <a:ext cx="4660900" cy="596900"/>
            <a:chOff x="152400" y="6132513"/>
            <a:chExt cx="4660900" cy="596900"/>
          </a:xfrm>
        </p:grpSpPr>
        <p:sp>
          <p:nvSpPr>
            <p:cNvPr id="12" name="TextBox 11"/>
            <p:cNvSpPr txBox="1"/>
            <p:nvPr/>
          </p:nvSpPr>
          <p:spPr>
            <a:xfrm>
              <a:off x="152400" y="6182380"/>
              <a:ext cx="593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C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1295400" y="6132513"/>
              <a:ext cx="3517900" cy="5969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876800" y="5334000"/>
            <a:ext cx="4191000" cy="1447800"/>
            <a:chOff x="4876800" y="5334000"/>
            <a:chExt cx="4191000" cy="1447800"/>
          </a:xfrm>
        </p:grpSpPr>
        <p:sp>
          <p:nvSpPr>
            <p:cNvPr id="21" name="Rectangle 20"/>
            <p:cNvSpPr/>
            <p:nvPr/>
          </p:nvSpPr>
          <p:spPr>
            <a:xfrm>
              <a:off x="4876800" y="5334000"/>
              <a:ext cx="4191000" cy="14478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5334000" y="5562600"/>
              <a:ext cx="3454400" cy="9652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152400" y="4191000"/>
            <a:ext cx="5499100" cy="523220"/>
            <a:chOff x="152400" y="4963180"/>
            <a:chExt cx="5499100" cy="523220"/>
          </a:xfrm>
        </p:grpSpPr>
        <p:sp>
          <p:nvSpPr>
            <p:cNvPr id="11" name="TextBox 10"/>
            <p:cNvSpPr txBox="1"/>
            <p:nvPr/>
          </p:nvSpPr>
          <p:spPr>
            <a:xfrm>
              <a:off x="152400" y="4963180"/>
              <a:ext cx="6037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(</a:t>
              </a:r>
              <a:r>
                <a:rPr lang="en-US" sz="2800" b="1" dirty="0" smtClean="0"/>
                <a:t>B</a:t>
              </a:r>
              <a:r>
                <a:rPr lang="en-US" sz="2800" dirty="0" smtClean="0"/>
                <a:t>)</a:t>
              </a:r>
              <a:endParaRPr lang="en-US" sz="2800" dirty="0"/>
            </a:p>
          </p:txBody>
        </p:sp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295400" y="5016500"/>
              <a:ext cx="4356100" cy="46990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44550" y="528952"/>
            <a:ext cx="7924179" cy="523220"/>
            <a:chOff x="457200" y="685800"/>
            <a:chExt cx="7924179" cy="523220"/>
          </a:xfrm>
        </p:grpSpPr>
        <p:sp>
          <p:nvSpPr>
            <p:cNvPr id="15" name="TextBox 14"/>
            <p:cNvSpPr txBox="1"/>
            <p:nvPr/>
          </p:nvSpPr>
          <p:spPr>
            <a:xfrm>
              <a:off x="457200" y="685800"/>
              <a:ext cx="32099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Radiation efficiency: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3816350" y="753748"/>
              <a:ext cx="4565029" cy="45527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774" y="990600"/>
            <a:ext cx="5485962" cy="124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76200"/>
            <a:ext cx="308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181600" y="1308637"/>
            <a:ext cx="3859858" cy="2653763"/>
            <a:chOff x="2263838" y="4041657"/>
            <a:chExt cx="3859858" cy="2653763"/>
          </a:xfrm>
          <a:solidFill>
            <a:schemeClr val="bg1"/>
          </a:solidFill>
        </p:grpSpPr>
        <p:sp>
          <p:nvSpPr>
            <p:cNvPr id="36" name="TextBox 35"/>
            <p:cNvSpPr txBox="1"/>
            <p:nvPr/>
          </p:nvSpPr>
          <p:spPr>
            <a:xfrm>
              <a:off x="3200400" y="5581641"/>
              <a:ext cx="75002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263838" y="5106988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86000" y="6553200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058640" y="5111203"/>
              <a:ext cx="225314" cy="1461038"/>
            </a:xfrm>
            <a:custGeom>
              <a:avLst/>
              <a:gdLst>
                <a:gd name="connsiteX0" fmla="*/ 31862 w 225314"/>
                <a:gd name="connsiteY0" fmla="*/ 0 h 1461038"/>
                <a:gd name="connsiteX1" fmla="*/ 182072 w 225314"/>
                <a:gd name="connsiteY1" fmla="*/ 204819 h 1461038"/>
                <a:gd name="connsiteX2" fmla="*/ 18207 w 225314"/>
                <a:gd name="connsiteY2" fmla="*/ 382328 h 1461038"/>
                <a:gd name="connsiteX3" fmla="*/ 168416 w 225314"/>
                <a:gd name="connsiteY3" fmla="*/ 573491 h 1461038"/>
                <a:gd name="connsiteX4" fmla="*/ 18207 w 225314"/>
                <a:gd name="connsiteY4" fmla="*/ 751001 h 1461038"/>
                <a:gd name="connsiteX5" fmla="*/ 182072 w 225314"/>
                <a:gd name="connsiteY5" fmla="*/ 901201 h 1461038"/>
                <a:gd name="connsiteX6" fmla="*/ 4552 w 225314"/>
                <a:gd name="connsiteY6" fmla="*/ 1078710 h 1461038"/>
                <a:gd name="connsiteX7" fmla="*/ 209383 w 225314"/>
                <a:gd name="connsiteY7" fmla="*/ 1228910 h 1461038"/>
                <a:gd name="connsiteX8" fmla="*/ 100139 w 225314"/>
                <a:gd name="connsiteY8" fmla="*/ 1461038 h 1461038"/>
                <a:gd name="connsiteX9" fmla="*/ 100139 w 225314"/>
                <a:gd name="connsiteY9" fmla="*/ 1461038 h 14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14" h="1461038">
                  <a:moveTo>
                    <a:pt x="31862" y="0"/>
                  </a:moveTo>
                  <a:cubicBezTo>
                    <a:pt x="108105" y="70549"/>
                    <a:pt x="184348" y="141098"/>
                    <a:pt x="182072" y="204819"/>
                  </a:cubicBezTo>
                  <a:cubicBezTo>
                    <a:pt x="179796" y="268540"/>
                    <a:pt x="20483" y="320883"/>
                    <a:pt x="18207" y="382328"/>
                  </a:cubicBezTo>
                  <a:cubicBezTo>
                    <a:pt x="15931" y="443773"/>
                    <a:pt x="168416" y="512046"/>
                    <a:pt x="168416" y="573491"/>
                  </a:cubicBezTo>
                  <a:cubicBezTo>
                    <a:pt x="168416" y="634936"/>
                    <a:pt x="15931" y="696383"/>
                    <a:pt x="18207" y="751001"/>
                  </a:cubicBezTo>
                  <a:cubicBezTo>
                    <a:pt x="20483" y="805619"/>
                    <a:pt x="184348" y="846583"/>
                    <a:pt x="182072" y="901201"/>
                  </a:cubicBezTo>
                  <a:cubicBezTo>
                    <a:pt x="179796" y="955819"/>
                    <a:pt x="0" y="1024092"/>
                    <a:pt x="4552" y="1078710"/>
                  </a:cubicBezTo>
                  <a:cubicBezTo>
                    <a:pt x="9104" y="1133328"/>
                    <a:pt x="193452" y="1165189"/>
                    <a:pt x="209383" y="1228910"/>
                  </a:cubicBezTo>
                  <a:cubicBezTo>
                    <a:pt x="225314" y="1292631"/>
                    <a:pt x="100139" y="1461038"/>
                    <a:pt x="100139" y="1461038"/>
                  </a:cubicBezTo>
                  <a:lnTo>
                    <a:pt x="100139" y="1461038"/>
                  </a:ln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121420" y="4187438"/>
              <a:ext cx="977363" cy="838201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23391" y="4041657"/>
              <a:ext cx="81930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62600" y="4800600"/>
              <a:ext cx="471503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62600" y="6172200"/>
              <a:ext cx="561096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04800" y="4343400"/>
            <a:ext cx="8623300" cy="2286000"/>
            <a:chOff x="304800" y="4343400"/>
            <a:chExt cx="8623300" cy="22860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4800" y="4343400"/>
              <a:ext cx="8623300" cy="91922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82600" y="5752475"/>
              <a:ext cx="6223000" cy="8769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391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NON-LOCAL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152400" y="2971800"/>
            <a:ext cx="8626321" cy="3349372"/>
            <a:chOff x="152400" y="2971800"/>
            <a:chExt cx="8626321" cy="3349372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8600" y="2971800"/>
              <a:ext cx="4876800" cy="828311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4331859"/>
              <a:ext cx="2808287" cy="77354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524095" y="5638800"/>
              <a:ext cx="5254626" cy="682372"/>
            </a:xfrm>
            <a:prstGeom prst="rect">
              <a:avLst/>
            </a:prstGeom>
          </p:spPr>
        </p:pic>
      </p:grpSp>
      <p:grpSp>
        <p:nvGrpSpPr>
          <p:cNvPr id="3" name="Group 21"/>
          <p:cNvGrpSpPr/>
          <p:nvPr/>
        </p:nvGrpSpPr>
        <p:grpSpPr>
          <a:xfrm>
            <a:off x="5181600" y="1676400"/>
            <a:ext cx="3990096" cy="2698520"/>
            <a:chOff x="429504" y="1981200"/>
            <a:chExt cx="3990096" cy="26985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9504" y="25146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9504" y="46482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963698" y="3048794"/>
              <a:ext cx="1065212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95510" y="3582194"/>
              <a:ext cx="2028585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370973" y="3582803"/>
              <a:ext cx="291315" cy="1096917"/>
            </a:xfrm>
            <a:custGeom>
              <a:avLst/>
              <a:gdLst>
                <a:gd name="connsiteX0" fmla="*/ 134278 w 291315"/>
                <a:gd name="connsiteY0" fmla="*/ 0 h 1096917"/>
                <a:gd name="connsiteX1" fmla="*/ 270832 w 291315"/>
                <a:gd name="connsiteY1" fmla="*/ 191164 h 1096917"/>
                <a:gd name="connsiteX2" fmla="*/ 11379 w 291315"/>
                <a:gd name="connsiteY2" fmla="*/ 286746 h 1096917"/>
                <a:gd name="connsiteX3" fmla="*/ 284488 w 291315"/>
                <a:gd name="connsiteY3" fmla="*/ 450601 h 1096917"/>
                <a:gd name="connsiteX4" fmla="*/ 11379 w 291315"/>
                <a:gd name="connsiteY4" fmla="*/ 573492 h 1096917"/>
                <a:gd name="connsiteX5" fmla="*/ 284488 w 291315"/>
                <a:gd name="connsiteY5" fmla="*/ 737346 h 1096917"/>
                <a:gd name="connsiteX6" fmla="*/ 11379 w 291315"/>
                <a:gd name="connsiteY6" fmla="*/ 860237 h 1096917"/>
                <a:gd name="connsiteX7" fmla="*/ 216211 w 291315"/>
                <a:gd name="connsiteY7" fmla="*/ 1065056 h 1096917"/>
                <a:gd name="connsiteX8" fmla="*/ 161589 w 291315"/>
                <a:gd name="connsiteY8" fmla="*/ 1051401 h 109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5" h="1096917">
                  <a:moveTo>
                    <a:pt x="134278" y="0"/>
                  </a:moveTo>
                  <a:cubicBezTo>
                    <a:pt x="212796" y="71686"/>
                    <a:pt x="291315" y="143373"/>
                    <a:pt x="270832" y="191164"/>
                  </a:cubicBezTo>
                  <a:cubicBezTo>
                    <a:pt x="250349" y="238955"/>
                    <a:pt x="9103" y="243507"/>
                    <a:pt x="11379" y="286746"/>
                  </a:cubicBezTo>
                  <a:cubicBezTo>
                    <a:pt x="13655" y="329985"/>
                    <a:pt x="284488" y="402810"/>
                    <a:pt x="284488" y="450601"/>
                  </a:cubicBezTo>
                  <a:cubicBezTo>
                    <a:pt x="284488" y="498392"/>
                    <a:pt x="11379" y="525701"/>
                    <a:pt x="11379" y="573492"/>
                  </a:cubicBezTo>
                  <a:cubicBezTo>
                    <a:pt x="11379" y="621283"/>
                    <a:pt x="284488" y="689555"/>
                    <a:pt x="284488" y="737346"/>
                  </a:cubicBezTo>
                  <a:cubicBezTo>
                    <a:pt x="284488" y="785137"/>
                    <a:pt x="22758" y="805619"/>
                    <a:pt x="11379" y="860237"/>
                  </a:cubicBezTo>
                  <a:cubicBezTo>
                    <a:pt x="0" y="914855"/>
                    <a:pt x="191176" y="1033195"/>
                    <a:pt x="216211" y="1065056"/>
                  </a:cubicBezTo>
                  <a:cubicBezTo>
                    <a:pt x="241246" y="1096917"/>
                    <a:pt x="161589" y="1051401"/>
                    <a:pt x="161589" y="1051401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4095" y="3276600"/>
              <a:ext cx="81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96304" y="2814935"/>
              <a:ext cx="1240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p-k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l-n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7811" y="3881735"/>
              <a:ext cx="750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71897" y="2362200"/>
              <a:ext cx="471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8504" y="4114800"/>
              <a:ext cx="561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0973" y="1981200"/>
              <a:ext cx="300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f</a:t>
              </a:r>
              <a:endParaRPr lang="en-US" sz="2800" dirty="0"/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2400" y="1313469"/>
            <a:ext cx="5410200" cy="36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8119" y="177224"/>
            <a:ext cx="5120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DESTRUCTIVE INTERFERENCE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206500"/>
            <a:ext cx="45720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83300" y="1206500"/>
            <a:ext cx="2832100" cy="469900"/>
          </a:xfrm>
          <a:prstGeom prst="rect">
            <a:avLst/>
          </a:prstGeom>
        </p:spPr>
      </p:pic>
      <p:grpSp>
        <p:nvGrpSpPr>
          <p:cNvPr id="2" name="Group 16"/>
          <p:cNvGrpSpPr/>
          <p:nvPr/>
        </p:nvGrpSpPr>
        <p:grpSpPr>
          <a:xfrm>
            <a:off x="304800" y="2143780"/>
            <a:ext cx="8686800" cy="1894820"/>
            <a:chOff x="304800" y="2143780"/>
            <a:chExt cx="8686800" cy="1894820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4800" y="3393122"/>
              <a:ext cx="8686800" cy="645478"/>
            </a:xfrm>
            <a:prstGeom prst="rect">
              <a:avLst/>
            </a:prstGeom>
          </p:spPr>
        </p:pic>
        <p:grpSp>
          <p:nvGrpSpPr>
            <p:cNvPr id="4" name="Group 10"/>
            <p:cNvGrpSpPr/>
            <p:nvPr/>
          </p:nvGrpSpPr>
          <p:grpSpPr>
            <a:xfrm>
              <a:off x="380440" y="2143780"/>
              <a:ext cx="7518960" cy="523220"/>
              <a:chOff x="380440" y="2143780"/>
              <a:chExt cx="7518960" cy="523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0440" y="2143780"/>
                <a:ext cx="222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 the regime:</a:t>
                </a:r>
                <a:endParaRPr lang="en-US" sz="2800" dirty="0"/>
              </a:p>
            </p:txBody>
          </p:sp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505200" y="2146300"/>
                <a:ext cx="4394200" cy="520700"/>
              </a:xfrm>
              <a:prstGeom prst="rect">
                <a:avLst/>
              </a:prstGeom>
            </p:spPr>
          </p:pic>
        </p:grpSp>
      </p:grpSp>
      <p:grpSp>
        <p:nvGrpSpPr>
          <p:cNvPr id="6" name="Group 18"/>
          <p:cNvGrpSpPr/>
          <p:nvPr/>
        </p:nvGrpSpPr>
        <p:grpSpPr>
          <a:xfrm>
            <a:off x="304800" y="4684693"/>
            <a:ext cx="8839200" cy="1796772"/>
            <a:chOff x="304800" y="4684693"/>
            <a:chExt cx="8839200" cy="1796772"/>
          </a:xfrm>
        </p:grpSpPr>
        <p:sp>
          <p:nvSpPr>
            <p:cNvPr id="12" name="TextBox 11"/>
            <p:cNvSpPr txBox="1"/>
            <p:nvPr/>
          </p:nvSpPr>
          <p:spPr>
            <a:xfrm>
              <a:off x="3886200" y="4684693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The terms of O(</a:t>
              </a:r>
              <a:r>
                <a:rPr lang="el-GR" sz="2800" b="1" dirty="0" smtClean="0"/>
                <a:t>γ</a:t>
              </a:r>
              <a:r>
                <a:rPr lang="en-US" sz="2800" b="1" dirty="0" smtClean="0"/>
                <a:t>)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O(1) </a:t>
              </a:r>
            </a:p>
            <a:p>
              <a:r>
                <a:rPr lang="en-US" sz="2800" b="1" dirty="0" smtClean="0"/>
                <a:t>in </a:t>
              </a:r>
              <a:r>
                <a:rPr lang="el-GR" sz="2800" b="1" dirty="0" smtClean="0"/>
                <a:t>ρ</a:t>
              </a:r>
              <a:r>
                <a:rPr lang="en-US" sz="2800" b="1" baseline="30000" dirty="0" err="1" smtClean="0"/>
                <a:t>n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</a:t>
              </a:r>
              <a:r>
                <a:rPr lang="el-GR" sz="2800" b="1" dirty="0" smtClean="0"/>
                <a:t>σ</a:t>
              </a:r>
              <a:r>
                <a:rPr lang="en-US" sz="2800" b="1" baseline="30000" dirty="0" err="1" smtClean="0"/>
                <a:t>n</a:t>
              </a:r>
              <a:r>
                <a:rPr lang="el-GR" sz="2800" b="1" baseline="-25000" dirty="0" smtClean="0"/>
                <a:t>0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cancel in the sum.</a:t>
              </a:r>
              <a:endParaRPr lang="en-US" sz="2800" b="1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04800" y="4787900"/>
              <a:ext cx="3086100" cy="469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76400" y="6019800"/>
              <a:ext cx="7327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 synchrotron in 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=0: </a:t>
              </a:r>
              <a:r>
                <a:rPr lang="en-US" sz="2400" dirty="0" err="1" smtClean="0"/>
                <a:t>Gal’tsov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Grats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Matyukhin</a:t>
              </a:r>
              <a:r>
                <a:rPr lang="en-US" sz="2400" dirty="0" smtClean="0"/>
                <a:t> (1980)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0"/>
            <a:ext cx="61664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r>
              <a:rPr lang="en-US" sz="3200" dirty="0" smtClean="0"/>
              <a:t>: </a:t>
            </a:r>
            <a:r>
              <a:rPr lang="en-US" sz="2800" dirty="0" smtClean="0"/>
              <a:t>THE SOURCE OF </a:t>
            </a:r>
            <a:r>
              <a:rPr lang="el-GR" sz="2800" dirty="0" smtClean="0"/>
              <a:t>Φ</a:t>
            </a:r>
            <a:r>
              <a:rPr lang="en-US" sz="2800" dirty="0" smtClean="0"/>
              <a:t>-RADIATION </a:t>
            </a:r>
            <a:endParaRPr lang="en-US" sz="2800" dirty="0"/>
          </a:p>
        </p:txBody>
      </p:sp>
      <p:grpSp>
        <p:nvGrpSpPr>
          <p:cNvPr id="2" name="Group 12"/>
          <p:cNvGrpSpPr/>
          <p:nvPr/>
        </p:nvGrpSpPr>
        <p:grpSpPr>
          <a:xfrm>
            <a:off x="152399" y="1676400"/>
            <a:ext cx="8839201" cy="1041976"/>
            <a:chOff x="152399" y="2286000"/>
            <a:chExt cx="8839201" cy="1041976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399" y="2286000"/>
              <a:ext cx="8839201" cy="6169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61057" y="2743200"/>
              <a:ext cx="27995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5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04799" y="3124200"/>
            <a:ext cx="8534401" cy="1194376"/>
            <a:chOff x="152400" y="4038600"/>
            <a:chExt cx="8534401" cy="119437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4038600"/>
              <a:ext cx="8534401" cy="6934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10200" y="4648200"/>
              <a:ext cx="29075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3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’)</a:t>
              </a:r>
              <a:endParaRPr lang="en-US" sz="3200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33700" y="838200"/>
            <a:ext cx="3162300" cy="469900"/>
          </a:xfrm>
          <a:prstGeom prst="rect">
            <a:avLst/>
          </a:prstGeom>
        </p:spPr>
      </p:pic>
      <p:grpSp>
        <p:nvGrpSpPr>
          <p:cNvPr id="4" name="Group 14"/>
          <p:cNvGrpSpPr/>
          <p:nvPr/>
        </p:nvGrpSpPr>
        <p:grpSpPr>
          <a:xfrm>
            <a:off x="1734928" y="5562600"/>
            <a:ext cx="7104272" cy="1219200"/>
            <a:chOff x="1277728" y="5486400"/>
            <a:chExt cx="7104272" cy="121920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429000" y="5651500"/>
              <a:ext cx="4953000" cy="1054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277728" y="5486400"/>
              <a:ext cx="19226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90"/>
                  </a:solidFill>
                </a:rPr>
                <a:t>Characteristic </a:t>
              </a:r>
            </a:p>
            <a:p>
              <a:r>
                <a:rPr lang="en-US" sz="2400" b="1" dirty="0" smtClean="0">
                  <a:solidFill>
                    <a:srgbClr val="000090"/>
                  </a:solidFill>
                </a:rPr>
                <a:t>frequency: </a:t>
              </a:r>
              <a:endParaRPr lang="en-US" sz="2400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7038" y="4377394"/>
            <a:ext cx="5135561" cy="1176538"/>
            <a:chOff x="427038" y="4377394"/>
            <a:chExt cx="5135561" cy="1176538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482600" y="4838075"/>
              <a:ext cx="5079999" cy="715857"/>
            </a:xfrm>
            <a:prstGeom prst="rect">
              <a:avLst/>
            </a:prstGeom>
          </p:spPr>
        </p:pic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27038" y="4377394"/>
              <a:ext cx="1858962" cy="34700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954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and angular distributions - GRAPHS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27100"/>
            <a:ext cx="8712200" cy="500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48400"/>
            <a:ext cx="437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distribution of </a:t>
            </a:r>
            <a:r>
              <a:rPr lang="en-US" dirty="0" err="1" smtClean="0"/>
              <a:t>E</a:t>
            </a:r>
            <a:r>
              <a:rPr lang="en-US" sz="2400" baseline="30000" dirty="0" err="1" smtClean="0"/>
              <a:t>z</a:t>
            </a:r>
            <a:r>
              <a:rPr lang="en-US" sz="2400" baseline="30000" dirty="0" smtClean="0"/>
              <a:t>’</a:t>
            </a:r>
            <a:r>
              <a:rPr lang="en-US" dirty="0" smtClean="0"/>
              <a:t> in D=4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790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frequency and angular distributions are very well localized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7924800" cy="50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72210"/>
            <a:ext cx="303309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distribution of </a:t>
            </a:r>
            <a:r>
              <a:rPr lang="en-US" dirty="0" err="1" smtClean="0"/>
              <a:t>E</a:t>
            </a:r>
            <a:r>
              <a:rPr lang="en-US" sz="2800" baseline="30000" dirty="0" err="1" smtClean="0"/>
              <a:t>z</a:t>
            </a:r>
            <a:r>
              <a:rPr lang="en-US" dirty="0" smtClean="0"/>
              <a:t> in </a:t>
            </a:r>
            <a:endParaRPr lang="el-GR" dirty="0" smtClean="0"/>
          </a:p>
          <a:p>
            <a:r>
              <a:rPr lang="en-US" dirty="0" smtClean="0"/>
              <a:t>D=7 and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6438" y="5638800"/>
            <a:ext cx="3278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…so it is simple to obtain </a:t>
            </a:r>
            <a:endParaRPr lang="el-GR" sz="2400" dirty="0" smtClean="0"/>
          </a:p>
          <a:p>
            <a:r>
              <a:rPr lang="en-US" sz="2400" dirty="0" smtClean="0"/>
              <a:t>the powers of </a:t>
            </a:r>
            <a:r>
              <a:rPr lang="el-GR" sz="3600" dirty="0" smtClean="0"/>
              <a:t>γ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52400"/>
            <a:ext cx="445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COMPONENTS OF RADIATION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0" y="916285"/>
            <a:ext cx="9144000" cy="2882900"/>
            <a:chOff x="0" y="687685"/>
            <a:chExt cx="9144000" cy="288290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687685"/>
              <a:ext cx="9144000" cy="2882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30492" y="2586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1676400" y="4616708"/>
            <a:ext cx="5181600" cy="1250692"/>
            <a:chOff x="304800" y="4007108"/>
            <a:chExt cx="5181600" cy="1250692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58022" y="4007108"/>
              <a:ext cx="4428378" cy="125069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4800" y="4110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14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MOTIVATION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6200"/>
            <a:ext cx="769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OBSERVATION: </a:t>
            </a:r>
          </a:p>
          <a:p>
            <a:pPr marL="342900" indent="-342900"/>
            <a:r>
              <a:rPr lang="en-US" sz="2400" dirty="0" smtClean="0"/>
              <a:t>About 12% initial-state energy losses in </a:t>
            </a:r>
            <a:r>
              <a:rPr lang="en-US" sz="2400" dirty="0" err="1" smtClean="0"/>
              <a:t>e+e</a:t>
            </a:r>
            <a:r>
              <a:rPr lang="en-US" sz="2400" dirty="0" smtClean="0"/>
              <a:t>- collisions at Z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</a:t>
            </a:r>
          </a:p>
          <a:p>
            <a:pPr marL="342900" indent="-342900"/>
            <a:r>
              <a:rPr lang="en-US" sz="2400" dirty="0" smtClean="0"/>
              <a:t>               </a:t>
            </a:r>
            <a:r>
              <a:rPr lang="en-US" dirty="0" smtClean="0"/>
              <a:t>(Asymmetry of the Z</a:t>
            </a:r>
            <a:r>
              <a:rPr lang="en-US" baseline="22000" dirty="0" smtClean="0"/>
              <a:t>0</a:t>
            </a:r>
            <a:r>
              <a:rPr lang="en-US" dirty="0" smtClean="0"/>
              <a:t>-shape – </a:t>
            </a:r>
            <a:r>
              <a:rPr lang="en-US" dirty="0" err="1" smtClean="0"/>
              <a:t>Altarelli</a:t>
            </a:r>
            <a:r>
              <a:rPr lang="en-US" dirty="0" smtClean="0"/>
              <a:t> and </a:t>
            </a:r>
            <a:r>
              <a:rPr lang="en-US" dirty="0" err="1" smtClean="0"/>
              <a:t>Martinelli</a:t>
            </a:r>
            <a:r>
              <a:rPr lang="en-US" dirty="0" smtClean="0"/>
              <a:t>, 1986)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6029980"/>
            <a:ext cx="6352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Ultraplanckian</a:t>
            </a:r>
            <a:r>
              <a:rPr lang="en-US" sz="2400" dirty="0" smtClean="0"/>
              <a:t>: </a:t>
            </a:r>
            <a:r>
              <a:rPr lang="en-US" sz="2800" dirty="0" err="1" smtClean="0"/>
              <a:t>TeV</a:t>
            </a:r>
            <a:r>
              <a:rPr lang="en-US" sz="2800" dirty="0" smtClean="0"/>
              <a:t>-SCALE GRAVITY with LED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468231"/>
            <a:ext cx="70583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Modify estimates of BH production cross-section ??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Computations in </a:t>
            </a:r>
            <a:r>
              <a:rPr lang="en-US" sz="2400" dirty="0" err="1" smtClean="0"/>
              <a:t>AdS</a:t>
            </a:r>
            <a:r>
              <a:rPr lang="en-US" sz="2400" dirty="0" smtClean="0"/>
              <a:t>/QCD ??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Useful information for computer simulations ??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Useful information about the QG ??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400" dirty="0" smtClean="0"/>
              <a:t>Characteristics of gravitational radiation per 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9000" y="1447800"/>
            <a:ext cx="85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Reasonable expectation</a:t>
            </a:r>
            <a:r>
              <a:rPr lang="en-US" sz="2400" dirty="0" smtClean="0"/>
              <a:t>: </a:t>
            </a:r>
          </a:p>
          <a:p>
            <a:r>
              <a:rPr lang="en-US" sz="2400" dirty="0" smtClean="0"/>
              <a:t>Even more gravitational radiation in </a:t>
            </a:r>
            <a:r>
              <a:rPr lang="en-US" sz="2400" b="1" dirty="0" err="1" smtClean="0"/>
              <a:t>ultraplanckian</a:t>
            </a:r>
            <a:r>
              <a:rPr lang="en-US" sz="2400" dirty="0" smtClean="0"/>
              <a:t> collisions.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30" y="152400"/>
            <a:ext cx="836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 GRAVITATIONAL BREMSSTRAHLUNG 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M</a:t>
            </a:r>
            <a:r>
              <a:rPr lang="en-US" sz="3600" b="1" baseline="-19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X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T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d</a:t>
            </a:r>
            <a:endParaRPr lang="en-US" sz="3600" b="1" baseline="30000" dirty="0">
              <a:solidFill>
                <a:srgbClr val="FF0000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50203"/>
            <a:ext cx="7714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DIFFERENCES: GRAVITATIONAL RADIATION POLARIZATIONS</a:t>
            </a:r>
          </a:p>
          <a:p>
            <a:r>
              <a:rPr lang="en-US" sz="2400" dirty="0" smtClean="0"/>
              <a:t>                          COUPLING TO THE PARTICLES GRAVITATIONAL   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2480310"/>
            <a:ext cx="8305801" cy="41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6320135"/>
            <a:ext cx="492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err="1" smtClean="0"/>
              <a:t>d</a:t>
            </a:r>
            <a:r>
              <a:rPr lang="en-US" sz="2400" dirty="0" smtClean="0"/>
              <a:t>=0 K. Thorne and S. Kovacs, 1978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152400" y="3747060"/>
            <a:ext cx="8847823" cy="2196540"/>
            <a:chOff x="219977" y="2590800"/>
            <a:chExt cx="8847823" cy="2196540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19977" y="2590800"/>
              <a:ext cx="7231808" cy="798512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894013" y="4038600"/>
              <a:ext cx="4268787" cy="74874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606920" y="3477285"/>
              <a:ext cx="1460880" cy="3956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83" y="71735"/>
            <a:ext cx="6098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REGION OF VALIDITY OF THE APPROXIMATION</a:t>
            </a:r>
            <a:endParaRPr lang="en-US" sz="2400" b="1" dirty="0"/>
          </a:p>
        </p:txBody>
      </p:sp>
      <p:grpSp>
        <p:nvGrpSpPr>
          <p:cNvPr id="2" name="Group 24"/>
          <p:cNvGrpSpPr/>
          <p:nvPr/>
        </p:nvGrpSpPr>
        <p:grpSpPr>
          <a:xfrm>
            <a:off x="314670" y="685800"/>
            <a:ext cx="5565430" cy="461665"/>
            <a:chOff x="314670" y="685800"/>
            <a:chExt cx="5565430" cy="4616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648200" y="774700"/>
              <a:ext cx="1231900" cy="368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4670" y="685800"/>
              <a:ext cx="3495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Mode sums to integrals</a:t>
              </a:r>
              <a:endParaRPr lang="en-US" sz="2400" dirty="0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04800" y="1524000"/>
            <a:ext cx="8686800" cy="1745397"/>
            <a:chOff x="304800" y="1524000"/>
            <a:chExt cx="8686800" cy="1745397"/>
          </a:xfrm>
        </p:grpSpPr>
        <p:sp>
          <p:nvSpPr>
            <p:cNvPr id="15" name="TextBox 14"/>
            <p:cNvSpPr txBox="1"/>
            <p:nvPr/>
          </p:nvSpPr>
          <p:spPr>
            <a:xfrm>
              <a:off x="304800" y="1524000"/>
              <a:ext cx="30517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sz="2400" dirty="0" smtClean="0"/>
                <a:t>  Particle trajectories </a:t>
              </a:r>
            </a:p>
            <a:p>
              <a:r>
                <a:rPr lang="en-US" sz="2400" dirty="0" smtClean="0"/>
                <a:t>      (</a:t>
              </a:r>
              <a:r>
                <a:rPr lang="el-GR" sz="2400" dirty="0" smtClean="0"/>
                <a:t>Δθ&lt;&lt;θ, Δ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&lt;&lt;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)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384" y="2438400"/>
              <a:ext cx="3467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dirty="0" smtClean="0"/>
                <a:t>   </a:t>
              </a:r>
              <a:r>
                <a:rPr lang="en-US" sz="2400" dirty="0" smtClean="0"/>
                <a:t>Weak field |</a:t>
              </a:r>
              <a:r>
                <a:rPr lang="en-US" sz="2400" dirty="0" err="1" smtClean="0"/>
                <a:t>h</a:t>
              </a:r>
              <a:r>
                <a:rPr lang="en-US" sz="2400" dirty="0" smtClean="0"/>
                <a:t>|&lt;&lt;1, and </a:t>
              </a:r>
            </a:p>
            <a:p>
              <a:r>
                <a:rPr lang="en-US" sz="2400" dirty="0" smtClean="0"/>
                <a:t>        small scattering angle</a:t>
              </a:r>
              <a:endParaRPr lang="en-US" sz="24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1803400"/>
              <a:ext cx="1244600" cy="4064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601637" y="1828800"/>
              <a:ext cx="2389963" cy="35933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648200" y="2685197"/>
              <a:ext cx="1879600" cy="4318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145336" y="2735997"/>
              <a:ext cx="1846264" cy="302264"/>
            </a:xfrm>
            <a:prstGeom prst="rect">
              <a:avLst/>
            </a:prstGeom>
          </p:spPr>
        </p:pic>
      </p:grpSp>
      <p:grpSp>
        <p:nvGrpSpPr>
          <p:cNvPr id="5" name="Group 26"/>
          <p:cNvGrpSpPr/>
          <p:nvPr/>
        </p:nvGrpSpPr>
        <p:grpSpPr>
          <a:xfrm>
            <a:off x="304800" y="3581400"/>
            <a:ext cx="8763000" cy="990600"/>
            <a:chOff x="304800" y="3581400"/>
            <a:chExt cx="8763000" cy="990600"/>
          </a:xfrm>
        </p:grpSpPr>
        <p:sp>
          <p:nvSpPr>
            <p:cNvPr id="34" name="Rectangle 33"/>
            <p:cNvSpPr/>
            <p:nvPr/>
          </p:nvSpPr>
          <p:spPr>
            <a:xfrm>
              <a:off x="6525437" y="3581400"/>
              <a:ext cx="2542363" cy="990600"/>
            </a:xfrm>
            <a:prstGeom prst="rect">
              <a:avLst/>
            </a:prstGeom>
            <a:solidFill>
              <a:srgbClr val="FAFF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657600"/>
              <a:ext cx="39516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Radiation field classical– </a:t>
              </a:r>
            </a:p>
            <a:p>
              <a:r>
                <a:rPr lang="en-US" sz="2400" dirty="0" smtClean="0"/>
                <a:t>      Number of emitted quanta </a:t>
              </a:r>
              <a:endParaRPr lang="en-US" sz="2400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648200" y="3873500"/>
              <a:ext cx="1638300" cy="4699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870700" y="3848100"/>
              <a:ext cx="1892300" cy="4191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733800" y="6019800"/>
            <a:ext cx="531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DEPENDS ON THE RADIATION CHARACTERISTICS</a:t>
            </a:r>
          </a:p>
          <a:p>
            <a:r>
              <a:rPr lang="en-US" sz="2000" b="1" dirty="0" smtClean="0"/>
              <a:t>AND THE KINEMATICS OF THE COLLISION</a:t>
            </a:r>
            <a:endParaRPr lang="en-US" sz="2000" b="1" dirty="0"/>
          </a:p>
        </p:txBody>
      </p:sp>
      <p:grpSp>
        <p:nvGrpSpPr>
          <p:cNvPr id="6" name="Group 39"/>
          <p:cNvGrpSpPr/>
          <p:nvPr/>
        </p:nvGrpSpPr>
        <p:grpSpPr>
          <a:xfrm>
            <a:off x="685800" y="4876800"/>
            <a:ext cx="8153400" cy="815182"/>
            <a:chOff x="685800" y="4978400"/>
            <a:chExt cx="8153400" cy="815182"/>
          </a:xfrm>
        </p:grpSpPr>
        <p:grpSp>
          <p:nvGrpSpPr>
            <p:cNvPr id="7" name="Group 31"/>
            <p:cNvGrpSpPr/>
            <p:nvPr/>
          </p:nvGrpSpPr>
          <p:grpSpPr>
            <a:xfrm>
              <a:off x="685800" y="4978400"/>
              <a:ext cx="8153400" cy="508000"/>
              <a:chOff x="685800" y="4978400"/>
              <a:chExt cx="8153400" cy="508000"/>
            </a:xfrm>
          </p:grpSpPr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7277100" y="5067300"/>
                <a:ext cx="342900" cy="342900"/>
              </a:xfrm>
              <a:prstGeom prst="rect">
                <a:avLst/>
              </a:prstGeom>
            </p:spPr>
          </p:pic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5600700" y="5003800"/>
                <a:ext cx="342900" cy="406400"/>
              </a:xfrm>
              <a:prstGeom prst="rect">
                <a:avLst/>
              </a:prstGeom>
            </p:spPr>
          </p:pic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1697038" y="4978400"/>
                <a:ext cx="990600" cy="431800"/>
              </a:xfrm>
              <a:prstGeom prst="rect">
                <a:avLst/>
              </a:prstGeom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>
                <a:off x="685800" y="5484812"/>
                <a:ext cx="8153400" cy="158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1981200" y="5791200"/>
              <a:ext cx="37465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866106" y="5677694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599112" y="5676900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3733800"/>
            <a:ext cx="8382000" cy="1120510"/>
          </a:xfrm>
          <a:prstGeom prst="rect">
            <a:avLst/>
          </a:prstGeom>
        </p:spPr>
      </p:pic>
      <p:grpSp>
        <p:nvGrpSpPr>
          <p:cNvPr id="2" name="Group 19"/>
          <p:cNvGrpSpPr/>
          <p:nvPr/>
        </p:nvGrpSpPr>
        <p:grpSpPr>
          <a:xfrm>
            <a:off x="533400" y="767316"/>
            <a:ext cx="7543800" cy="909084"/>
            <a:chOff x="381000" y="233916"/>
            <a:chExt cx="7543800" cy="909084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133600" y="233916"/>
              <a:ext cx="5791200" cy="909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1000" y="452735"/>
              <a:ext cx="11745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DEFINE: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92622" y="2590800"/>
            <a:ext cx="3612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VALIDITY CONDITIONS: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5791200"/>
            <a:ext cx="496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CAN BE SATISFIED IN ALL DIMENSIONS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581400" y="1650023"/>
            <a:ext cx="4724400" cy="90853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657600" y="3365500"/>
            <a:ext cx="4495800" cy="11303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2510681" y="5080337"/>
            <a:ext cx="4194919" cy="1015663"/>
            <a:chOff x="4949081" y="4303931"/>
            <a:chExt cx="4194919" cy="1015663"/>
          </a:xfrm>
        </p:grpSpPr>
        <p:sp>
          <p:nvSpPr>
            <p:cNvPr id="6" name="TextBox 5"/>
            <p:cNvSpPr txBox="1"/>
            <p:nvPr/>
          </p:nvSpPr>
          <p:spPr>
            <a:xfrm>
              <a:off x="8207551" y="4303931"/>
              <a:ext cx="9364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!!!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9081" y="4695111"/>
              <a:ext cx="2975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DITTO FOR ALL </a:t>
              </a:r>
              <a:r>
                <a:rPr lang="en-US" sz="2800" dirty="0" err="1" smtClean="0"/>
                <a:t>d</a:t>
              </a:r>
              <a:r>
                <a:rPr lang="en-US" sz="2800" dirty="0" smtClean="0"/>
                <a:t>&gt;2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710624"/>
            <a:ext cx="27514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 THEN ……..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62580"/>
            <a:ext cx="732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    CONCLUSIONS – DISCUSSION - SPECULATIONS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914400"/>
            <a:ext cx="8305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400" dirty="0" smtClean="0"/>
              <a:t>  It seems that in </a:t>
            </a:r>
            <a:r>
              <a:rPr lang="en-US" sz="2400" dirty="0" err="1" smtClean="0"/>
              <a:t>ultraplanckian</a:t>
            </a:r>
            <a:r>
              <a:rPr lang="en-US" sz="2400" dirty="0" smtClean="0"/>
              <a:t> collisions there may be extreme  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    gravitational </a:t>
            </a:r>
            <a:r>
              <a:rPr lang="en-US" sz="2400" dirty="0" err="1" smtClean="0"/>
              <a:t>bremsstrahlung</a:t>
            </a:r>
            <a:r>
              <a:rPr lang="en-US" sz="2400" dirty="0" smtClean="0"/>
              <a:t> with </a:t>
            </a:r>
            <a:r>
              <a:rPr lang="el-GR" sz="2400" b="1" dirty="0" smtClean="0"/>
              <a:t>ε=Ο(1)</a:t>
            </a:r>
            <a:r>
              <a:rPr lang="en-US" sz="2400" b="1" dirty="0" smtClean="0"/>
              <a:t> for 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&gt;&gt;</a:t>
            </a:r>
            <a:r>
              <a:rPr lang="en-US" sz="2400" b="1" dirty="0" err="1" smtClean="0"/>
              <a:t>r</a:t>
            </a:r>
            <a:r>
              <a:rPr lang="en-US" sz="3200" b="1" baseline="-25000" dirty="0" err="1" smtClean="0"/>
              <a:t>S</a:t>
            </a:r>
            <a:endParaRPr lang="en-US" sz="2400" dirty="0" smtClean="0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400" b="1" dirty="0" smtClean="0"/>
              <a:t>  Back Reaction</a:t>
            </a:r>
            <a:r>
              <a:rPr lang="en-US" sz="2400" dirty="0" smtClean="0"/>
              <a:t> important</a:t>
            </a:r>
            <a:r>
              <a:rPr lang="en-US" sz="2400" dirty="0" smtClean="0"/>
              <a:t> (currently under study…)</a:t>
            </a:r>
            <a:endParaRPr lang="en-US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726143" y="6324600"/>
            <a:ext cx="234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….. IN PROGRESS</a:t>
            </a:r>
            <a:endParaRPr lang="en-US" sz="2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400" y="2967335"/>
            <a:ext cx="9067800" cy="2290465"/>
            <a:chOff x="533400" y="2967335"/>
            <a:chExt cx="9067800" cy="2290465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796135"/>
              <a:ext cx="76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  <a:buFont typeface="Arial"/>
                <a:buChar char="•"/>
              </a:pPr>
              <a:r>
                <a:rPr lang="en-US" sz="2400" dirty="0" smtClean="0"/>
                <a:t>  Strictly speaking </a:t>
              </a:r>
              <a:r>
                <a:rPr lang="en-US" sz="2400" b="1" dirty="0" smtClean="0"/>
                <a:t>not reliable</a:t>
              </a:r>
              <a:r>
                <a:rPr lang="en-US" sz="2400" dirty="0" smtClean="0"/>
                <a:t> for collisions in the </a:t>
              </a:r>
              <a:r>
                <a:rPr lang="en-US" sz="2400" b="1" dirty="0" smtClean="0"/>
                <a:t>LHC</a:t>
              </a:r>
              <a:r>
                <a:rPr lang="en-US" sz="2400" dirty="0" smtClean="0"/>
                <a:t>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9974" y="3881735"/>
              <a:ext cx="43268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 smtClean="0"/>
                <a:t>  Valid for </a:t>
              </a:r>
              <a:r>
                <a:rPr lang="en-US" sz="2400" b="1" dirty="0" smtClean="0"/>
                <a:t>M</a:t>
              </a:r>
              <a:r>
                <a:rPr lang="en-US" sz="3200" b="1" baseline="-21000" dirty="0" smtClean="0"/>
                <a:t>D</a:t>
              </a:r>
              <a:r>
                <a:rPr lang="en-US" sz="2400" dirty="0" smtClean="0"/>
                <a:t> as well as </a:t>
              </a:r>
              <a:r>
                <a:rPr lang="en-US" sz="2400" b="1" dirty="0" smtClean="0"/>
                <a:t>M</a:t>
              </a:r>
              <a:r>
                <a:rPr lang="en-US" sz="3200" b="1" baseline="-21000" dirty="0" smtClean="0"/>
                <a:t>4</a:t>
              </a:r>
              <a:r>
                <a:rPr lang="en-US" sz="2400" b="1" baseline="-25000" dirty="0" smtClean="0"/>
                <a:t> </a:t>
              </a:r>
              <a:r>
                <a:rPr lang="en-US" sz="2400" b="1" dirty="0" err="1" smtClean="0"/>
                <a:t>x</a:t>
              </a:r>
              <a:r>
                <a:rPr lang="en-US" sz="2400" b="1" dirty="0" smtClean="0"/>
                <a:t> T</a:t>
              </a:r>
              <a:r>
                <a:rPr lang="en-US" sz="3200" b="1" baseline="26000" dirty="0" smtClean="0"/>
                <a:t>d</a:t>
              </a:r>
              <a:endParaRPr lang="en-US" sz="2400" dirty="0" smtClean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3400" y="2967335"/>
              <a:ext cx="906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2400" dirty="0" smtClean="0"/>
                <a:t>  Reliable for collisions of </a:t>
              </a:r>
              <a:r>
                <a:rPr lang="en-US" sz="2400" b="1" dirty="0" smtClean="0"/>
                <a:t>massive</a:t>
              </a:r>
              <a:r>
                <a:rPr lang="en-US" sz="2400" dirty="0" smtClean="0"/>
                <a:t> particles and important for </a:t>
              </a:r>
              <a:r>
                <a:rPr lang="el-GR" sz="2400" b="1" dirty="0" smtClean="0"/>
                <a:t>γ&gt;&gt;1</a:t>
              </a:r>
              <a:r>
                <a:rPr lang="en-US" sz="2400" dirty="0" smtClean="0"/>
                <a:t> 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399989" y="5525869"/>
            <a:ext cx="4369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The </a:t>
            </a:r>
            <a:r>
              <a:rPr lang="en-US" sz="3600" b="1" dirty="0" err="1" smtClean="0">
                <a:solidFill>
                  <a:prstClr val="black"/>
                </a:solidFill>
              </a:rPr>
              <a:t>massless</a:t>
            </a:r>
            <a:r>
              <a:rPr lang="en-US" sz="3600" b="1" dirty="0" smtClean="0">
                <a:solidFill>
                  <a:prstClr val="black"/>
                </a:solidFill>
              </a:rPr>
              <a:t> case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8774" y="990600"/>
            <a:ext cx="5485962" cy="12430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76200"/>
            <a:ext cx="3086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5181600" y="1308637"/>
            <a:ext cx="3859858" cy="2653763"/>
            <a:chOff x="2263838" y="4041657"/>
            <a:chExt cx="3859858" cy="2653763"/>
          </a:xfrm>
          <a:solidFill>
            <a:schemeClr val="bg1"/>
          </a:solidFill>
        </p:grpSpPr>
        <p:sp>
          <p:nvSpPr>
            <p:cNvPr id="36" name="TextBox 35"/>
            <p:cNvSpPr txBox="1"/>
            <p:nvPr/>
          </p:nvSpPr>
          <p:spPr>
            <a:xfrm>
              <a:off x="3200400" y="5581641"/>
              <a:ext cx="75002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263838" y="5106988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2286000" y="6553200"/>
              <a:ext cx="3276600" cy="1588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3058640" y="5111203"/>
              <a:ext cx="225314" cy="1461038"/>
            </a:xfrm>
            <a:custGeom>
              <a:avLst/>
              <a:gdLst>
                <a:gd name="connsiteX0" fmla="*/ 31862 w 225314"/>
                <a:gd name="connsiteY0" fmla="*/ 0 h 1461038"/>
                <a:gd name="connsiteX1" fmla="*/ 182072 w 225314"/>
                <a:gd name="connsiteY1" fmla="*/ 204819 h 1461038"/>
                <a:gd name="connsiteX2" fmla="*/ 18207 w 225314"/>
                <a:gd name="connsiteY2" fmla="*/ 382328 h 1461038"/>
                <a:gd name="connsiteX3" fmla="*/ 168416 w 225314"/>
                <a:gd name="connsiteY3" fmla="*/ 573491 h 1461038"/>
                <a:gd name="connsiteX4" fmla="*/ 18207 w 225314"/>
                <a:gd name="connsiteY4" fmla="*/ 751001 h 1461038"/>
                <a:gd name="connsiteX5" fmla="*/ 182072 w 225314"/>
                <a:gd name="connsiteY5" fmla="*/ 901201 h 1461038"/>
                <a:gd name="connsiteX6" fmla="*/ 4552 w 225314"/>
                <a:gd name="connsiteY6" fmla="*/ 1078710 h 1461038"/>
                <a:gd name="connsiteX7" fmla="*/ 209383 w 225314"/>
                <a:gd name="connsiteY7" fmla="*/ 1228910 h 1461038"/>
                <a:gd name="connsiteX8" fmla="*/ 100139 w 225314"/>
                <a:gd name="connsiteY8" fmla="*/ 1461038 h 1461038"/>
                <a:gd name="connsiteX9" fmla="*/ 100139 w 225314"/>
                <a:gd name="connsiteY9" fmla="*/ 1461038 h 146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314" h="1461038">
                  <a:moveTo>
                    <a:pt x="31862" y="0"/>
                  </a:moveTo>
                  <a:cubicBezTo>
                    <a:pt x="108105" y="70549"/>
                    <a:pt x="184348" y="141098"/>
                    <a:pt x="182072" y="204819"/>
                  </a:cubicBezTo>
                  <a:cubicBezTo>
                    <a:pt x="179796" y="268540"/>
                    <a:pt x="20483" y="320883"/>
                    <a:pt x="18207" y="382328"/>
                  </a:cubicBezTo>
                  <a:cubicBezTo>
                    <a:pt x="15931" y="443773"/>
                    <a:pt x="168416" y="512046"/>
                    <a:pt x="168416" y="573491"/>
                  </a:cubicBezTo>
                  <a:cubicBezTo>
                    <a:pt x="168416" y="634936"/>
                    <a:pt x="15931" y="696383"/>
                    <a:pt x="18207" y="751001"/>
                  </a:cubicBezTo>
                  <a:cubicBezTo>
                    <a:pt x="20483" y="805619"/>
                    <a:pt x="184348" y="846583"/>
                    <a:pt x="182072" y="901201"/>
                  </a:cubicBezTo>
                  <a:cubicBezTo>
                    <a:pt x="179796" y="955819"/>
                    <a:pt x="0" y="1024092"/>
                    <a:pt x="4552" y="1078710"/>
                  </a:cubicBezTo>
                  <a:cubicBezTo>
                    <a:pt x="9104" y="1133328"/>
                    <a:pt x="193452" y="1165189"/>
                    <a:pt x="209383" y="1228910"/>
                  </a:cubicBezTo>
                  <a:cubicBezTo>
                    <a:pt x="225314" y="1292631"/>
                    <a:pt x="100139" y="1461038"/>
                    <a:pt x="100139" y="1461038"/>
                  </a:cubicBezTo>
                  <a:lnTo>
                    <a:pt x="100139" y="1461038"/>
                  </a:lnTo>
                </a:path>
              </a:pathLst>
            </a:cu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 flipH="1" flipV="1">
              <a:off x="4121420" y="4187438"/>
              <a:ext cx="977363" cy="838201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4923391" y="4041657"/>
              <a:ext cx="819305" cy="46166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62600" y="4800600"/>
              <a:ext cx="471503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62600" y="6172200"/>
              <a:ext cx="561096" cy="52322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04800" y="4343400"/>
            <a:ext cx="8623300" cy="2286000"/>
            <a:chOff x="304800" y="4343400"/>
            <a:chExt cx="8623300" cy="2286000"/>
          </a:xfrm>
        </p:grpSpPr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04800" y="4343400"/>
              <a:ext cx="8623300" cy="91922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82600" y="5752475"/>
              <a:ext cx="6223000" cy="8769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712" y="0"/>
            <a:ext cx="7776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COUNTING POWERS OF </a:t>
            </a:r>
            <a:r>
              <a:rPr lang="el-GR" sz="3600" b="1" dirty="0" smtClean="0">
                <a:solidFill>
                  <a:srgbClr val="FF0000"/>
                </a:solidFill>
              </a:rPr>
              <a:t>γ</a:t>
            </a:r>
            <a:r>
              <a:rPr lang="en-US" sz="2800" b="1" dirty="0" smtClean="0">
                <a:solidFill>
                  <a:srgbClr val="FF0000"/>
                </a:solidFill>
              </a:rPr>
              <a:t> IN THE EMITTED ENERGY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863" y="762000"/>
            <a:ext cx="4733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FROM THE LOCAL CURRENT ALONE: </a:t>
            </a:r>
            <a:endParaRPr lang="en-US" sz="2400" b="1" dirty="0">
              <a:solidFill>
                <a:srgbClr val="008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410200" y="798209"/>
            <a:ext cx="1447800" cy="42099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212" y="3098800"/>
            <a:ext cx="8457989" cy="3606800"/>
            <a:chOff x="381212" y="3098800"/>
            <a:chExt cx="8457989" cy="3606800"/>
          </a:xfrm>
        </p:grpSpPr>
        <p:sp>
          <p:nvSpPr>
            <p:cNvPr id="19" name="TextBox 18"/>
            <p:cNvSpPr txBox="1"/>
            <p:nvPr/>
          </p:nvSpPr>
          <p:spPr>
            <a:xfrm>
              <a:off x="381212" y="3276600"/>
              <a:ext cx="19047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THE EMITTED </a:t>
              </a:r>
            </a:p>
            <a:p>
              <a:r>
                <a:rPr lang="en-US" sz="2400" b="1" dirty="0" smtClean="0">
                  <a:solidFill>
                    <a:srgbClr val="008000"/>
                  </a:solidFill>
                </a:rPr>
                <a:t>ENERGY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743200" y="3098800"/>
              <a:ext cx="6096001" cy="3606800"/>
            </a:xfrm>
            <a:prstGeom prst="rect">
              <a:avLst/>
            </a:prstGeom>
          </p:spPr>
        </p:pic>
      </p:grp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231900" y="1689100"/>
            <a:ext cx="6464300" cy="9779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239000" y="839521"/>
            <a:ext cx="1282700" cy="379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295400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and angular distributions - GRAPHS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927100"/>
            <a:ext cx="8712200" cy="500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6248400"/>
            <a:ext cx="4376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Angular distribution of </a:t>
            </a:r>
            <a:r>
              <a:rPr lang="en-US" dirty="0" err="1" smtClean="0"/>
              <a:t>E</a:t>
            </a:r>
            <a:r>
              <a:rPr lang="en-US" sz="2400" baseline="30000" dirty="0" err="1" smtClean="0"/>
              <a:t>z</a:t>
            </a:r>
            <a:r>
              <a:rPr lang="en-US" sz="2400" baseline="30000" dirty="0" smtClean="0"/>
              <a:t>’</a:t>
            </a:r>
            <a:r>
              <a:rPr lang="en-US" dirty="0" smtClean="0"/>
              <a:t> in D=4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52400"/>
            <a:ext cx="7907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frequency and angular distributions are very well localized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7924800" cy="500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172210"/>
            <a:ext cx="3033098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distribution of </a:t>
            </a:r>
            <a:r>
              <a:rPr lang="en-US" dirty="0" err="1" smtClean="0"/>
              <a:t>E</a:t>
            </a:r>
            <a:r>
              <a:rPr lang="en-US" sz="2800" baseline="30000" dirty="0" err="1" smtClean="0"/>
              <a:t>z</a:t>
            </a:r>
            <a:r>
              <a:rPr lang="en-US" dirty="0" smtClean="0"/>
              <a:t> in </a:t>
            </a:r>
            <a:endParaRPr lang="el-GR" dirty="0" smtClean="0"/>
          </a:p>
          <a:p>
            <a:r>
              <a:rPr lang="en-US" dirty="0" smtClean="0"/>
              <a:t>D=7 and for </a:t>
            </a:r>
            <a:r>
              <a:rPr lang="el-GR" dirty="0" smtClean="0"/>
              <a:t>γ</a:t>
            </a:r>
            <a:r>
              <a:rPr lang="en-US" dirty="0" smtClean="0"/>
              <a:t>=1000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6438" y="5638800"/>
            <a:ext cx="32789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…so it is simple to obtain </a:t>
            </a:r>
            <a:endParaRPr lang="el-GR" sz="2400" dirty="0" smtClean="0"/>
          </a:p>
          <a:p>
            <a:r>
              <a:rPr lang="en-US" sz="2400" dirty="0" smtClean="0"/>
              <a:t>the powers of </a:t>
            </a:r>
            <a:r>
              <a:rPr lang="el-GR" sz="3600" dirty="0" smtClean="0"/>
              <a:t>γ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0580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  At ultra-</a:t>
            </a:r>
            <a:r>
              <a:rPr lang="en-US" sz="3200" dirty="0" err="1" smtClean="0">
                <a:solidFill>
                  <a:srgbClr val="FF0000"/>
                </a:solidFill>
              </a:rPr>
              <a:t>planckian</a:t>
            </a:r>
            <a:r>
              <a:rPr lang="en-US" sz="3200" dirty="0" smtClean="0">
                <a:solidFill>
                  <a:srgbClr val="FF0000"/>
                </a:solidFill>
              </a:rPr>
              <a:t> energies gravity is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smtClean="0">
                <a:solidFill>
                  <a:srgbClr val="FF0000"/>
                </a:solidFill>
              </a:rPr>
              <a:t>a) dominant </a:t>
            </a:r>
            <a:r>
              <a:rPr lang="en-US" sz="2800" dirty="0" smtClean="0">
                <a:solidFill>
                  <a:srgbClr val="000090"/>
                </a:solidFill>
              </a:rPr>
              <a:t>(G</a:t>
            </a:r>
            <a:r>
              <a:rPr lang="en-US" sz="2800" baseline="-19000" dirty="0" smtClean="0">
                <a:solidFill>
                  <a:srgbClr val="000090"/>
                </a:solidFill>
              </a:rPr>
              <a:t>N</a:t>
            </a:r>
            <a:r>
              <a:rPr lang="en-US" sz="2800" dirty="0" smtClean="0">
                <a:solidFill>
                  <a:srgbClr val="000090"/>
                </a:solidFill>
              </a:rPr>
              <a:t> E</a:t>
            </a:r>
            <a:r>
              <a:rPr lang="en-US" sz="2800" baseline="24000" dirty="0" smtClean="0">
                <a:solidFill>
                  <a:srgbClr val="000090"/>
                </a:solidFill>
              </a:rPr>
              <a:t>2</a:t>
            </a:r>
            <a:r>
              <a:rPr lang="en-US" sz="2800" dirty="0" smtClean="0">
                <a:solidFill>
                  <a:srgbClr val="000090"/>
                </a:solidFill>
              </a:rPr>
              <a:t> &gt;&gt; 1)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52400" y="2057400"/>
            <a:ext cx="8868824" cy="2286000"/>
            <a:chOff x="152400" y="2057400"/>
            <a:chExt cx="8868824" cy="2286000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2057400"/>
              <a:ext cx="375678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Wingdings"/>
                  <a:ea typeface="Wingdings"/>
                  <a:cs typeface="Wingdings"/>
                </a:rPr>
                <a:t></a:t>
              </a:r>
              <a:r>
                <a:rPr lang="en-US" sz="2800" dirty="0" smtClean="0"/>
                <a:t>  </a:t>
              </a:r>
              <a:r>
                <a:rPr lang="en-US" sz="3200" dirty="0" smtClean="0"/>
                <a:t>A formal argument</a:t>
              </a:r>
              <a:endParaRPr lang="en-US" sz="3200" dirty="0"/>
            </a:p>
          </p:txBody>
        </p:sp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733800" y="2718377"/>
              <a:ext cx="5287424" cy="1047101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06375" y="3892197"/>
              <a:ext cx="4060825" cy="451203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52400" y="2995612"/>
              <a:ext cx="1758464" cy="35718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228600" y="4724400"/>
            <a:ext cx="8229600" cy="533400"/>
            <a:chOff x="228600" y="4724400"/>
            <a:chExt cx="8229600" cy="533400"/>
          </a:xfrm>
        </p:grpSpPr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841081" y="4724400"/>
              <a:ext cx="3617119" cy="5334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28600" y="4734580"/>
              <a:ext cx="1910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0"/>
                  </a:solidFill>
                </a:rPr>
                <a:t>Classicality:</a:t>
              </a:r>
              <a:endParaRPr lang="en-US" sz="2800" b="1" dirty="0">
                <a:solidFill>
                  <a:srgbClr val="000090"/>
                </a:solidFill>
              </a:endParaRPr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2286000" y="4838700"/>
              <a:ext cx="1155700" cy="342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28600" y="5715000"/>
            <a:ext cx="8817823" cy="1103531"/>
            <a:chOff x="228600" y="5715000"/>
            <a:chExt cx="8817823" cy="1103531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3200400" y="5778812"/>
              <a:ext cx="3124200" cy="4695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5715000"/>
              <a:ext cx="28538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8000"/>
                  </a:solidFill>
                </a:rPr>
                <a:t>Also obtained for:</a:t>
              </a:r>
              <a:endParaRPr lang="en-US" sz="2800" b="1" dirty="0">
                <a:solidFill>
                  <a:srgbClr val="008000"/>
                </a:solidFill>
              </a:endParaRP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3276600" y="6477000"/>
              <a:ext cx="1524000" cy="28027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629400" y="6172200"/>
              <a:ext cx="24170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Giudice</a:t>
              </a:r>
              <a:r>
                <a:rPr lang="en-US" dirty="0" smtClean="0"/>
                <a:t>, </a:t>
              </a:r>
              <a:r>
                <a:rPr lang="en-US" dirty="0" err="1" smtClean="0"/>
                <a:t>Rattazzi</a:t>
              </a:r>
              <a:r>
                <a:rPr lang="en-US" dirty="0" smtClean="0"/>
                <a:t>, Wells</a:t>
              </a:r>
            </a:p>
            <a:p>
              <a:r>
                <a:rPr lang="en-US" dirty="0" err="1" smtClean="0"/>
                <a:t>Veneziano</a:t>
              </a:r>
              <a:r>
                <a:rPr lang="en-US" dirty="0" smtClean="0"/>
                <a:t>,…)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7855" y="1300726"/>
            <a:ext cx="8807545" cy="523220"/>
            <a:chOff x="107855" y="1300726"/>
            <a:chExt cx="8807545" cy="523220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tretch>
                  <a:fillRect/>
                </a:stretch>
              </p:blipFill>
            </mc:Choice>
            <mc:Fallback>
              <p:blipFill>
                <a:blip r:embed="rId17"/>
                <a:stretch>
                  <a:fillRect/>
                </a:stretch>
              </p:blipFill>
            </mc:Fallback>
          </mc:AlternateContent>
          <p:spPr>
            <a:xfrm>
              <a:off x="5715000" y="1396056"/>
              <a:ext cx="3200400" cy="356544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tretch>
                  <a:fillRect/>
                </a:stretch>
              </p:blipFill>
            </mc:Choice>
            <mc:Fallback>
              <p:blipFill>
                <a:blip r:embed="rId19"/>
                <a:stretch>
                  <a:fillRect/>
                </a:stretch>
              </p:blipFill>
            </mc:Fallback>
          </mc:AlternateContent>
          <p:spPr>
            <a:xfrm>
              <a:off x="1411332" y="1371600"/>
              <a:ext cx="3922668" cy="37614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7855" y="1300726"/>
              <a:ext cx="1187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A.D.D.:</a:t>
              </a:r>
              <a:endParaRPr lang="en-US" sz="2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00600" y="457200"/>
            <a:ext cx="3190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  <a:t>and (</a:t>
            </a:r>
            <a:r>
              <a:rPr lang="en-US" sz="3200" dirty="0" err="1" smtClean="0">
                <a:solidFill>
                  <a:srgbClr val="FF0000"/>
                </a:solidFill>
                <a:ea typeface="+mj-ea"/>
                <a:cs typeface="+mj-cs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ea typeface="+mj-ea"/>
                <a:cs typeface="+mj-cs"/>
              </a:rPr>
              <a:t> “</a:t>
            </a:r>
            <a:r>
              <a:rPr lang="en-US" sz="3200" b="1" dirty="0" smtClean="0">
                <a:solidFill>
                  <a:srgbClr val="FF0000"/>
                </a:solidFill>
                <a:ea typeface="+mj-ea"/>
                <a:cs typeface="+mj-cs"/>
              </a:rPr>
              <a:t>classical”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81000"/>
            <a:ext cx="391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NON-LOCAL SOURCE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2400" y="2971800"/>
            <a:ext cx="8626321" cy="3349372"/>
            <a:chOff x="152400" y="2971800"/>
            <a:chExt cx="8626321" cy="3349372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28600" y="2971800"/>
              <a:ext cx="4876800" cy="828311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4331859"/>
              <a:ext cx="2808287" cy="77354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524095" y="5638800"/>
              <a:ext cx="5254626" cy="682372"/>
            </a:xfrm>
            <a:prstGeom prst="rect">
              <a:avLst/>
            </a:prstGeom>
          </p:spPr>
        </p:pic>
      </p:grpSp>
      <p:grpSp>
        <p:nvGrpSpPr>
          <p:cNvPr id="2" name="Group 21"/>
          <p:cNvGrpSpPr/>
          <p:nvPr/>
        </p:nvGrpSpPr>
        <p:grpSpPr>
          <a:xfrm>
            <a:off x="5181600" y="1676400"/>
            <a:ext cx="3990096" cy="2698520"/>
            <a:chOff x="429504" y="1981200"/>
            <a:chExt cx="3990096" cy="269852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429504" y="25146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29504" y="4648200"/>
              <a:ext cx="3505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963698" y="3048794"/>
              <a:ext cx="1065212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495510" y="3582194"/>
              <a:ext cx="2028585" cy="1588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15"/>
            <p:cNvSpPr/>
            <p:nvPr/>
          </p:nvSpPr>
          <p:spPr>
            <a:xfrm>
              <a:off x="1370973" y="3582803"/>
              <a:ext cx="291315" cy="1096917"/>
            </a:xfrm>
            <a:custGeom>
              <a:avLst/>
              <a:gdLst>
                <a:gd name="connsiteX0" fmla="*/ 134278 w 291315"/>
                <a:gd name="connsiteY0" fmla="*/ 0 h 1096917"/>
                <a:gd name="connsiteX1" fmla="*/ 270832 w 291315"/>
                <a:gd name="connsiteY1" fmla="*/ 191164 h 1096917"/>
                <a:gd name="connsiteX2" fmla="*/ 11379 w 291315"/>
                <a:gd name="connsiteY2" fmla="*/ 286746 h 1096917"/>
                <a:gd name="connsiteX3" fmla="*/ 284488 w 291315"/>
                <a:gd name="connsiteY3" fmla="*/ 450601 h 1096917"/>
                <a:gd name="connsiteX4" fmla="*/ 11379 w 291315"/>
                <a:gd name="connsiteY4" fmla="*/ 573492 h 1096917"/>
                <a:gd name="connsiteX5" fmla="*/ 284488 w 291315"/>
                <a:gd name="connsiteY5" fmla="*/ 737346 h 1096917"/>
                <a:gd name="connsiteX6" fmla="*/ 11379 w 291315"/>
                <a:gd name="connsiteY6" fmla="*/ 860237 h 1096917"/>
                <a:gd name="connsiteX7" fmla="*/ 216211 w 291315"/>
                <a:gd name="connsiteY7" fmla="*/ 1065056 h 1096917"/>
                <a:gd name="connsiteX8" fmla="*/ 161589 w 291315"/>
                <a:gd name="connsiteY8" fmla="*/ 1051401 h 109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315" h="1096917">
                  <a:moveTo>
                    <a:pt x="134278" y="0"/>
                  </a:moveTo>
                  <a:cubicBezTo>
                    <a:pt x="212796" y="71686"/>
                    <a:pt x="291315" y="143373"/>
                    <a:pt x="270832" y="191164"/>
                  </a:cubicBezTo>
                  <a:cubicBezTo>
                    <a:pt x="250349" y="238955"/>
                    <a:pt x="9103" y="243507"/>
                    <a:pt x="11379" y="286746"/>
                  </a:cubicBezTo>
                  <a:cubicBezTo>
                    <a:pt x="13655" y="329985"/>
                    <a:pt x="284488" y="402810"/>
                    <a:pt x="284488" y="450601"/>
                  </a:cubicBezTo>
                  <a:cubicBezTo>
                    <a:pt x="284488" y="498392"/>
                    <a:pt x="11379" y="525701"/>
                    <a:pt x="11379" y="573492"/>
                  </a:cubicBezTo>
                  <a:cubicBezTo>
                    <a:pt x="11379" y="621283"/>
                    <a:pt x="284488" y="689555"/>
                    <a:pt x="284488" y="737346"/>
                  </a:cubicBezTo>
                  <a:cubicBezTo>
                    <a:pt x="284488" y="785137"/>
                    <a:pt x="22758" y="805619"/>
                    <a:pt x="11379" y="860237"/>
                  </a:cubicBezTo>
                  <a:cubicBezTo>
                    <a:pt x="0" y="914855"/>
                    <a:pt x="191176" y="1033195"/>
                    <a:pt x="216211" y="1065056"/>
                  </a:cubicBezTo>
                  <a:cubicBezTo>
                    <a:pt x="241246" y="1096917"/>
                    <a:pt x="161589" y="1051401"/>
                    <a:pt x="161589" y="1051401"/>
                  </a:cubicBezTo>
                </a:path>
              </a:pathLst>
            </a:cu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24095" y="3276600"/>
              <a:ext cx="8193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96304" y="2814935"/>
              <a:ext cx="1240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p-k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l-n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7811" y="3881735"/>
              <a:ext cx="7500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</a:t>
              </a:r>
              <a:r>
                <a:rPr lang="en-US" sz="2400" dirty="0" err="1" smtClean="0"/>
                <a:t>p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l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71897" y="2362200"/>
              <a:ext cx="4715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58504" y="4114800"/>
              <a:ext cx="5610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m</a:t>
              </a:r>
              <a:r>
                <a:rPr lang="en-US" sz="2800" dirty="0" smtClean="0"/>
                <a:t>’</a:t>
              </a: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70973" y="1981200"/>
              <a:ext cx="3000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/>
                <a:t>f</a:t>
              </a:r>
              <a:endParaRPr lang="en-US" sz="2800" dirty="0"/>
            </a:p>
          </p:txBody>
        </p:sp>
      </p:grpSp>
      <p:pic>
        <p:nvPicPr>
          <p:cNvPr id="23" name="Picture 2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152400" y="1313469"/>
            <a:ext cx="5410200" cy="36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8119" y="177224"/>
            <a:ext cx="51205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DESTRUCTIVE INTERFERENCE</a:t>
            </a:r>
            <a:endParaRPr lang="en-US" sz="3200" b="1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206500"/>
            <a:ext cx="4572000" cy="4699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83300" y="1206500"/>
            <a:ext cx="2832100" cy="469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4800" y="2143780"/>
            <a:ext cx="8686800" cy="1894820"/>
            <a:chOff x="304800" y="2143780"/>
            <a:chExt cx="8686800" cy="1894820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4800" y="3393122"/>
              <a:ext cx="8686800" cy="645478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80440" y="2143780"/>
              <a:ext cx="7518960" cy="523220"/>
              <a:chOff x="380440" y="2143780"/>
              <a:chExt cx="7518960" cy="523220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0440" y="2143780"/>
                <a:ext cx="2225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In the regime:</a:t>
                </a:r>
                <a:endParaRPr lang="en-US" sz="2800" dirty="0"/>
              </a:p>
            </p:txBody>
          </p:sp>
          <p:pic>
            <p:nvPicPr>
              <p:cNvPr id="18" name="Picture 1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3505200" y="2146300"/>
                <a:ext cx="4394200" cy="52070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04800" y="4684693"/>
            <a:ext cx="8839200" cy="1796772"/>
            <a:chOff x="304800" y="4684693"/>
            <a:chExt cx="8839200" cy="1796772"/>
          </a:xfrm>
        </p:grpSpPr>
        <p:sp>
          <p:nvSpPr>
            <p:cNvPr id="12" name="TextBox 11"/>
            <p:cNvSpPr txBox="1"/>
            <p:nvPr/>
          </p:nvSpPr>
          <p:spPr>
            <a:xfrm>
              <a:off x="3886200" y="4684693"/>
              <a:ext cx="5257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The terms of O(</a:t>
              </a:r>
              <a:r>
                <a:rPr lang="el-GR" sz="2800" b="1" dirty="0" smtClean="0"/>
                <a:t>γ</a:t>
              </a:r>
              <a:r>
                <a:rPr lang="en-US" sz="2800" b="1" dirty="0" smtClean="0"/>
                <a:t>)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O(1) </a:t>
              </a:r>
            </a:p>
            <a:p>
              <a:r>
                <a:rPr lang="en-US" sz="2800" b="1" dirty="0" smtClean="0"/>
                <a:t>in </a:t>
              </a:r>
              <a:r>
                <a:rPr lang="el-GR" sz="2800" b="1" dirty="0" smtClean="0"/>
                <a:t>ρ</a:t>
              </a:r>
              <a:r>
                <a:rPr lang="en-US" sz="2800" b="1" baseline="30000" dirty="0" err="1" smtClean="0"/>
                <a:t>n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and </a:t>
              </a:r>
              <a:r>
                <a:rPr lang="el-GR" sz="2800" b="1" dirty="0" smtClean="0"/>
                <a:t>σ</a:t>
              </a:r>
              <a:r>
                <a:rPr lang="en-US" sz="2800" b="1" baseline="30000" dirty="0" err="1" smtClean="0"/>
                <a:t>n</a:t>
              </a:r>
              <a:r>
                <a:rPr lang="el-GR" sz="2800" b="1" baseline="-25000" dirty="0" smtClean="0"/>
                <a:t>0</a:t>
              </a:r>
              <a:r>
                <a:rPr lang="el-GR" sz="2800" b="1" dirty="0" smtClean="0"/>
                <a:t> </a:t>
              </a:r>
              <a:r>
                <a:rPr lang="en-US" sz="2800" b="1" dirty="0" smtClean="0"/>
                <a:t>cancel in the sum.</a:t>
              </a:r>
              <a:endParaRPr lang="en-US" sz="2800" b="1" dirty="0"/>
            </a:p>
          </p:txBody>
        </p:sp>
        <p:pic>
          <p:nvPicPr>
            <p:cNvPr id="16" name="Picture 1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04800" y="4787900"/>
              <a:ext cx="3086100" cy="4699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676400" y="6019800"/>
              <a:ext cx="73276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For synchrotron in </a:t>
              </a:r>
              <a:r>
                <a:rPr lang="en-US" sz="2400" dirty="0" err="1" smtClean="0"/>
                <a:t>d</a:t>
              </a:r>
              <a:r>
                <a:rPr lang="en-US" sz="2400" dirty="0" smtClean="0"/>
                <a:t>=0: </a:t>
              </a:r>
              <a:r>
                <a:rPr lang="en-US" sz="2400" dirty="0" err="1" smtClean="0"/>
                <a:t>Gal’tsov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Grats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Matyukhin</a:t>
              </a:r>
              <a:r>
                <a:rPr lang="en-US" sz="2400" dirty="0" smtClean="0"/>
                <a:t> (1980)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89931" y="228600"/>
            <a:ext cx="67983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SUMMARY</a:t>
            </a:r>
            <a:r>
              <a:rPr lang="en-US" sz="3200" dirty="0" smtClean="0"/>
              <a:t>: THE SOURCE OF </a:t>
            </a:r>
            <a:r>
              <a:rPr lang="el-GR" sz="3200" dirty="0" smtClean="0"/>
              <a:t>Φ</a:t>
            </a:r>
            <a:r>
              <a:rPr lang="en-US" sz="3200" dirty="0" smtClean="0"/>
              <a:t>-RADIATION </a:t>
            </a:r>
            <a:endParaRPr lang="en-US" sz="3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2399" y="2286000"/>
            <a:ext cx="8839201" cy="1194376"/>
            <a:chOff x="152399" y="2286000"/>
            <a:chExt cx="8839201" cy="1194376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152399" y="2286000"/>
              <a:ext cx="8839201" cy="6169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61057" y="2895600"/>
              <a:ext cx="27995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5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)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2400" y="4038600"/>
            <a:ext cx="8534401" cy="1346776"/>
            <a:chOff x="152400" y="4038600"/>
            <a:chExt cx="8534401" cy="1346776"/>
          </a:xfrm>
        </p:grpSpPr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4038600"/>
              <a:ext cx="8534401" cy="69342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410200" y="4800600"/>
              <a:ext cx="2907517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Contains only </a:t>
              </a:r>
              <a:r>
                <a:rPr lang="en-US" sz="3200" dirty="0" smtClean="0"/>
                <a:t>K</a:t>
              </a:r>
              <a:r>
                <a:rPr lang="el-GR" sz="3200" baseline="-13000" dirty="0" smtClean="0"/>
                <a:t>α</a:t>
              </a:r>
              <a:r>
                <a:rPr lang="en-US" sz="3200" dirty="0" smtClean="0"/>
                <a:t>(</a:t>
              </a:r>
              <a:r>
                <a:rPr lang="en-US" sz="3200" dirty="0" err="1" smtClean="0"/>
                <a:t>z</a:t>
              </a:r>
              <a:r>
                <a:rPr lang="en-US" sz="3200" dirty="0" smtClean="0"/>
                <a:t>’)</a:t>
              </a:r>
              <a:endParaRPr lang="en-US" sz="3200" dirty="0"/>
            </a:p>
          </p:txBody>
        </p:sp>
      </p:grp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933700" y="1219200"/>
            <a:ext cx="3162300" cy="4699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10379" y="5638800"/>
            <a:ext cx="8171621" cy="1066800"/>
            <a:chOff x="210379" y="5638800"/>
            <a:chExt cx="8171621" cy="1066800"/>
          </a:xfrm>
        </p:grpSpPr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429000" y="5651500"/>
              <a:ext cx="4953000" cy="10541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0379" y="5638800"/>
              <a:ext cx="27622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90"/>
                  </a:solidFill>
                </a:rPr>
                <a:t>A new characteristic </a:t>
              </a:r>
            </a:p>
            <a:p>
              <a:r>
                <a:rPr lang="en-US" sz="2400" b="1" dirty="0" smtClean="0">
                  <a:solidFill>
                    <a:srgbClr val="000090"/>
                  </a:solidFill>
                </a:rPr>
                <a:t>frequency: </a:t>
              </a:r>
              <a:endParaRPr lang="en-US" sz="2400" b="1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90600" y="4642791"/>
            <a:ext cx="7010400" cy="1300809"/>
            <a:chOff x="457200" y="4191000"/>
            <a:chExt cx="7010400" cy="1300809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7200" y="4191000"/>
              <a:ext cx="6897414" cy="294577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3657600" y="4648200"/>
              <a:ext cx="3284483" cy="334531"/>
            </a:xfrm>
            <a:prstGeom prst="rect">
              <a:avLst/>
            </a:prstGeom>
          </p:spPr>
        </p:pic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657600" y="5181600"/>
              <a:ext cx="3810000" cy="31020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0" y="535819"/>
            <a:ext cx="9144000" cy="3350381"/>
            <a:chOff x="0" y="457200"/>
            <a:chExt cx="9144000" cy="33503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457200"/>
              <a:ext cx="9144000" cy="335038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3121781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33400" y="152400"/>
            <a:ext cx="4455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COMPONENTS OF RADIATION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916285"/>
            <a:ext cx="9144000" cy="2882900"/>
            <a:chOff x="0" y="687685"/>
            <a:chExt cx="9144000" cy="2882900"/>
          </a:xfrm>
        </p:grpSpPr>
        <p:pic>
          <p:nvPicPr>
            <p:cNvPr id="7" name="Picture 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687685"/>
              <a:ext cx="9144000" cy="2882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30492" y="2586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6400" y="4616708"/>
            <a:ext cx="5181600" cy="1250692"/>
            <a:chOff x="304800" y="4007108"/>
            <a:chExt cx="5181600" cy="1250692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058022" y="4007108"/>
              <a:ext cx="4428378" cy="125069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04800" y="4110335"/>
              <a:ext cx="527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(1)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0"/>
            <a:ext cx="8594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4. GRAVITATIONAL BREMSSTRAHLUNG 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M</a:t>
            </a:r>
            <a:r>
              <a:rPr lang="en-US" sz="3600" b="1" baseline="-19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X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T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d</a:t>
            </a:r>
            <a:endParaRPr lang="en-US" sz="3600" b="1" baseline="30000" dirty="0">
              <a:solidFill>
                <a:srgbClr val="FF0000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9203"/>
            <a:ext cx="7714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DIFFERENCES: GRAVITATIONAL RADIATION POLARIZATIONS</a:t>
            </a:r>
          </a:p>
          <a:p>
            <a:r>
              <a:rPr lang="en-US" sz="2400" dirty="0" smtClean="0"/>
              <a:t>                          COUPLING TO THE PARTICLES GRAVITATIONAL   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57199" y="1870710"/>
            <a:ext cx="8305801" cy="41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59750" y="4884003"/>
            <a:ext cx="2631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err="1" smtClean="0"/>
              <a:t>d</a:t>
            </a:r>
            <a:r>
              <a:rPr lang="en-US" sz="2400" dirty="0" smtClean="0"/>
              <a:t>=0 K. Thorne </a:t>
            </a:r>
          </a:p>
          <a:p>
            <a:r>
              <a:rPr lang="en-US" sz="2400" dirty="0" smtClean="0"/>
              <a:t>and S. Kovacs, 1978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266700" y="5791200"/>
            <a:ext cx="5524500" cy="856288"/>
            <a:chOff x="2835098" y="5925512"/>
            <a:chExt cx="5524500" cy="856288"/>
          </a:xfrm>
        </p:grpSpPr>
        <p:sp>
          <p:nvSpPr>
            <p:cNvPr id="17" name="TextBox 16"/>
            <p:cNvSpPr txBox="1"/>
            <p:nvPr/>
          </p:nvSpPr>
          <p:spPr>
            <a:xfrm>
              <a:off x="2835098" y="6019800"/>
              <a:ext cx="19655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But  ACV:</a:t>
              </a:r>
              <a:endParaRPr lang="en-US" sz="3600" b="1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4968698" y="5925512"/>
              <a:ext cx="3390900" cy="85628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19977" y="2832660"/>
            <a:ext cx="8847823" cy="1815540"/>
            <a:chOff x="219977" y="2590800"/>
            <a:chExt cx="8847823" cy="1815540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19977" y="2590800"/>
              <a:ext cx="7231808" cy="798512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2894013" y="3657600"/>
              <a:ext cx="4268787" cy="74874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1"/>
                <a:stretch>
                  <a:fillRect/>
                </a:stretch>
              </p:blipFill>
            </mc:Choice>
            <mc:Fallback>
              <p:blipFill>
                <a:blip r:embed="rId12"/>
                <a:stretch>
                  <a:fillRect/>
                </a:stretch>
              </p:blipFill>
            </mc:Fallback>
          </mc:AlternateContent>
          <p:spPr>
            <a:xfrm>
              <a:off x="7606920" y="3276600"/>
              <a:ext cx="1460880" cy="3956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083" y="71735"/>
            <a:ext cx="640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5. REGION OF VALIDITY OF </a:t>
            </a:r>
            <a:r>
              <a:rPr lang="en-US" sz="2400" b="1" smtClean="0"/>
              <a:t>THE APPROXIMATION</a:t>
            </a:r>
            <a:endParaRPr lang="en-US" sz="24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314670" y="685800"/>
            <a:ext cx="5565430" cy="461665"/>
            <a:chOff x="314670" y="685800"/>
            <a:chExt cx="5565430" cy="4616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648200" y="774700"/>
              <a:ext cx="1231900" cy="3683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14670" y="685800"/>
              <a:ext cx="34953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Mode sums to integrals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4800" y="1524000"/>
            <a:ext cx="8686800" cy="1745397"/>
            <a:chOff x="304800" y="1524000"/>
            <a:chExt cx="8686800" cy="1745397"/>
          </a:xfrm>
        </p:grpSpPr>
        <p:sp>
          <p:nvSpPr>
            <p:cNvPr id="15" name="TextBox 14"/>
            <p:cNvSpPr txBox="1"/>
            <p:nvPr/>
          </p:nvSpPr>
          <p:spPr>
            <a:xfrm>
              <a:off x="304800" y="1524000"/>
              <a:ext cx="305173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sz="2400" dirty="0" smtClean="0"/>
                <a:t>  Particle trajectories </a:t>
              </a:r>
            </a:p>
            <a:p>
              <a:r>
                <a:rPr lang="en-US" sz="2400" dirty="0" smtClean="0"/>
                <a:t>      (</a:t>
              </a:r>
              <a:r>
                <a:rPr lang="el-GR" sz="2400" dirty="0" smtClean="0"/>
                <a:t>Δθ&lt;&lt;θ, Δ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&lt;&lt;</a:t>
              </a:r>
              <a:r>
                <a:rPr lang="en-US" sz="2400" dirty="0" err="1" smtClean="0"/>
                <a:t>b</a:t>
              </a:r>
              <a:r>
                <a:rPr lang="el-GR" sz="2400" dirty="0" smtClean="0"/>
                <a:t>)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2384" y="2438400"/>
              <a:ext cx="34676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Wingdings" charset="2"/>
                <a:buChar char="u"/>
              </a:pPr>
              <a:r>
                <a:rPr lang="en-US" dirty="0" smtClean="0"/>
                <a:t>   </a:t>
              </a:r>
              <a:r>
                <a:rPr lang="en-US" sz="2400" dirty="0" smtClean="0"/>
                <a:t>Weak field |</a:t>
              </a:r>
              <a:r>
                <a:rPr lang="en-US" sz="2400" dirty="0" err="1" smtClean="0"/>
                <a:t>h</a:t>
              </a:r>
              <a:r>
                <a:rPr lang="en-US" sz="2400" dirty="0" smtClean="0"/>
                <a:t>|&lt;&lt;1, and </a:t>
              </a:r>
            </a:p>
            <a:p>
              <a:r>
                <a:rPr lang="en-US" sz="2400" dirty="0" smtClean="0"/>
                <a:t>        small scattering angle</a:t>
              </a:r>
              <a:endParaRPr lang="en-US" sz="2400" dirty="0"/>
            </a:p>
          </p:txBody>
        </p:sp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648200" y="1803400"/>
              <a:ext cx="1244600" cy="4064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601637" y="1828800"/>
              <a:ext cx="2389963" cy="359330"/>
            </a:xfrm>
            <a:prstGeom prst="rect">
              <a:avLst/>
            </a:prstGeom>
          </p:spPr>
        </p:pic>
        <p:pic>
          <p:nvPicPr>
            <p:cNvPr id="20" name="Picture 1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648200" y="2685197"/>
              <a:ext cx="1879600" cy="4318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7145336" y="2735997"/>
              <a:ext cx="1846264" cy="30226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04800" y="3581400"/>
            <a:ext cx="8763000" cy="990600"/>
            <a:chOff x="304800" y="3581400"/>
            <a:chExt cx="8763000" cy="990600"/>
          </a:xfrm>
        </p:grpSpPr>
        <p:sp>
          <p:nvSpPr>
            <p:cNvPr id="34" name="Rectangle 33"/>
            <p:cNvSpPr/>
            <p:nvPr/>
          </p:nvSpPr>
          <p:spPr>
            <a:xfrm>
              <a:off x="6525437" y="3581400"/>
              <a:ext cx="2542363" cy="990600"/>
            </a:xfrm>
            <a:prstGeom prst="rect">
              <a:avLst/>
            </a:prstGeom>
            <a:solidFill>
              <a:srgbClr val="FAFFD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3657600"/>
              <a:ext cx="39516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Wingdings"/>
                  <a:ea typeface="Wingdings"/>
                  <a:cs typeface="Wingdings"/>
                </a:rPr>
                <a:t></a:t>
              </a:r>
              <a:r>
                <a:rPr lang="en-US" dirty="0" smtClean="0"/>
                <a:t>   </a:t>
              </a:r>
              <a:r>
                <a:rPr lang="en-US" sz="2400" dirty="0" smtClean="0"/>
                <a:t>Radiation field classical– </a:t>
              </a:r>
            </a:p>
            <a:p>
              <a:r>
                <a:rPr lang="en-US" sz="2400" dirty="0" smtClean="0"/>
                <a:t>      Number of emitted quanta </a:t>
              </a:r>
              <a:endParaRPr lang="en-US" sz="2400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4648200" y="3873500"/>
              <a:ext cx="1638300" cy="4699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6870700" y="3848100"/>
              <a:ext cx="1892300" cy="4191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733800" y="6019800"/>
            <a:ext cx="5311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DEPENDS ON THE RADIATION CHARACTERISTICS</a:t>
            </a:r>
          </a:p>
          <a:p>
            <a:r>
              <a:rPr lang="en-US" sz="2000" b="1" dirty="0" smtClean="0"/>
              <a:t>AND THE KINEMATICS OF THE COLLISION</a:t>
            </a:r>
            <a:endParaRPr lang="en-US" sz="20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85800" y="4876800"/>
            <a:ext cx="8153400" cy="815182"/>
            <a:chOff x="685800" y="4978400"/>
            <a:chExt cx="8153400" cy="815182"/>
          </a:xfrm>
        </p:grpSpPr>
        <p:grpSp>
          <p:nvGrpSpPr>
            <p:cNvPr id="32" name="Group 31"/>
            <p:cNvGrpSpPr/>
            <p:nvPr/>
          </p:nvGrpSpPr>
          <p:grpSpPr>
            <a:xfrm>
              <a:off x="685800" y="4978400"/>
              <a:ext cx="8153400" cy="508000"/>
              <a:chOff x="685800" y="4978400"/>
              <a:chExt cx="8153400" cy="508000"/>
            </a:xfrm>
          </p:grpSpPr>
          <p:pic>
            <p:nvPicPr>
              <p:cNvPr id="29" name="Picture 2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6"/>
                  <a:stretch>
                    <a:fillRect/>
                  </a:stretch>
                </p:blipFill>
              </mc:Choice>
              <mc:Fallback>
                <p:blipFill>
                  <a:blip r:embed="rId17"/>
                  <a:stretch>
                    <a:fillRect/>
                  </a:stretch>
                </p:blipFill>
              </mc:Fallback>
            </mc:AlternateContent>
            <p:spPr>
              <a:xfrm>
                <a:off x="7277100" y="5067300"/>
                <a:ext cx="342900" cy="342900"/>
              </a:xfrm>
              <a:prstGeom prst="rect">
                <a:avLst/>
              </a:prstGeom>
            </p:spPr>
          </p:pic>
          <p:pic>
            <p:nvPicPr>
              <p:cNvPr id="30" name="Picture 29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8"/>
                  <a:stretch>
                    <a:fillRect/>
                  </a:stretch>
                </p:blipFill>
              </mc:Choice>
              <mc:Fallback>
                <p:blipFill>
                  <a:blip r:embed="rId19"/>
                  <a:stretch>
                    <a:fillRect/>
                  </a:stretch>
                </p:blipFill>
              </mc:Fallback>
            </mc:AlternateContent>
            <p:spPr>
              <a:xfrm>
                <a:off x="5600700" y="5003800"/>
                <a:ext cx="342900" cy="406400"/>
              </a:xfrm>
              <a:prstGeom prst="rect">
                <a:avLst/>
              </a:prstGeom>
            </p:spPr>
          </p:pic>
          <p:pic>
            <p:nvPicPr>
              <p:cNvPr id="31" name="Picture 3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0"/>
                  <a:stretch>
                    <a:fillRect/>
                  </a:stretch>
                </p:blipFill>
              </mc:Choice>
              <mc:Fallback>
                <p:blipFill>
                  <a:blip r:embed="rId21"/>
                  <a:stretch>
                    <a:fillRect/>
                  </a:stretch>
                </p:blipFill>
              </mc:Fallback>
            </mc:AlternateContent>
            <p:spPr>
              <a:xfrm>
                <a:off x="1697038" y="4978400"/>
                <a:ext cx="990600" cy="431800"/>
              </a:xfrm>
              <a:prstGeom prst="rect">
                <a:avLst/>
              </a:prstGeom>
            </p:spPr>
          </p:pic>
          <p:cxnSp>
            <p:nvCxnSpPr>
              <p:cNvPr id="33" name="Straight Arrow Connector 32"/>
              <p:cNvCxnSpPr/>
              <p:nvPr/>
            </p:nvCxnSpPr>
            <p:spPr>
              <a:xfrm>
                <a:off x="685800" y="5484812"/>
                <a:ext cx="8153400" cy="1588"/>
              </a:xfrm>
              <a:prstGeom prst="straightConnector1">
                <a:avLst/>
              </a:prstGeom>
              <a:ln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>
              <a:off x="1981200" y="5791200"/>
              <a:ext cx="37465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866106" y="5677694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5599112" y="5676900"/>
              <a:ext cx="2301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8417" y="314980"/>
            <a:ext cx="2142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AN EXAMPLE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6200" y="1354435"/>
            <a:ext cx="9145605" cy="474365"/>
            <a:chOff x="76200" y="833735"/>
            <a:chExt cx="9145605" cy="47436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33600" y="838200"/>
              <a:ext cx="4140200" cy="4699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400800" y="833735"/>
              <a:ext cx="28210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(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NOT GOOD FOR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m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=0 </a:t>
              </a:r>
              <a:r>
                <a:rPr lang="en-US" sz="2000" b="1" dirty="0" smtClean="0"/>
                <a:t>!!)</a:t>
              </a:r>
              <a:endParaRPr lang="en-US" sz="2000" b="1" dirty="0"/>
            </a:p>
          </p:txBody>
        </p:sp>
        <p:pic>
          <p:nvPicPr>
            <p:cNvPr id="15" name="Pictur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76200" y="838200"/>
              <a:ext cx="1892300" cy="469900"/>
            </a:xfrm>
            <a:prstGeom prst="rect">
              <a:avLst/>
            </a:prstGeom>
          </p:spPr>
        </p:pic>
      </p:grpSp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72200" y="6099438"/>
            <a:ext cx="1905000" cy="529962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28600" y="2462212"/>
            <a:ext cx="8610600" cy="890588"/>
            <a:chOff x="228600" y="1624012"/>
            <a:chExt cx="8610600" cy="890588"/>
          </a:xfrm>
        </p:grpSpPr>
        <p:pic>
          <p:nvPicPr>
            <p:cNvPr id="31" name="Picture 3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7734300" y="2093912"/>
              <a:ext cx="342900" cy="342900"/>
            </a:xfrm>
            <a:prstGeom prst="rect">
              <a:avLst/>
            </a:prstGeom>
          </p:spPr>
        </p:pic>
        <p:pic>
          <p:nvPicPr>
            <p:cNvPr id="32" name="Picture 3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6134100" y="2030412"/>
              <a:ext cx="342900" cy="406400"/>
            </a:xfrm>
            <a:prstGeom prst="rect">
              <a:avLst/>
            </a:prstGeom>
          </p:spPr>
        </p:pic>
        <p:pic>
          <p:nvPicPr>
            <p:cNvPr id="33" name="Picture 3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895600" y="2005012"/>
              <a:ext cx="990600" cy="431800"/>
            </a:xfrm>
            <a:prstGeom prst="rect">
              <a:avLst/>
            </a:prstGeom>
          </p:spPr>
        </p:pic>
        <p:cxnSp>
          <p:nvCxnSpPr>
            <p:cNvPr id="34" name="Straight Arrow Connector 33"/>
            <p:cNvCxnSpPr/>
            <p:nvPr/>
          </p:nvCxnSpPr>
          <p:spPr>
            <a:xfrm>
              <a:off x="228600" y="2513012"/>
              <a:ext cx="8610600" cy="1588"/>
            </a:xfrm>
            <a:prstGeom prst="straightConnector1">
              <a:avLst/>
            </a:prstGeom>
            <a:ln>
              <a:solidFill>
                <a:srgbClr val="00009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1295400" y="1992312"/>
              <a:ext cx="812800" cy="4699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4724400" y="1624012"/>
              <a:ext cx="4272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</a:rPr>
                <a:t>b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353594" y="1700212"/>
              <a:ext cx="29210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245644" y="1808162"/>
              <a:ext cx="215900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6167438" y="1808956"/>
              <a:ext cx="21431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384299" y="4673024"/>
            <a:ext cx="6934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SATISFIED </a:t>
            </a:r>
            <a:r>
              <a:rPr lang="en-US" sz="2400" b="1" dirty="0" smtClean="0"/>
              <a:t>i</a:t>
            </a:r>
            <a:r>
              <a:rPr lang="en-US" sz="2400" dirty="0" smtClean="0"/>
              <a:t>n a window depending on </a:t>
            </a:r>
            <a:r>
              <a:rPr lang="en-US" sz="3200" dirty="0" err="1" smtClean="0"/>
              <a:t>s</a:t>
            </a:r>
            <a:r>
              <a:rPr lang="en-US" sz="3200" dirty="0" smtClean="0"/>
              <a:t>, </a:t>
            </a:r>
            <a:r>
              <a:rPr lang="en-US" sz="3200" dirty="0" err="1" smtClean="0"/>
              <a:t>d</a:t>
            </a:r>
            <a:r>
              <a:rPr lang="en-US" sz="3200" dirty="0" smtClean="0"/>
              <a:t>, </a:t>
            </a:r>
            <a:r>
              <a:rPr lang="en-US" sz="3200" dirty="0" err="1" smtClean="0"/>
              <a:t>m</a:t>
            </a:r>
            <a:r>
              <a:rPr lang="en-US" sz="3200" dirty="0" smtClean="0"/>
              <a:t>, M</a:t>
            </a:r>
            <a:r>
              <a:rPr lang="en-US" sz="3200" baseline="-29000" dirty="0" smtClean="0"/>
              <a:t>*</a:t>
            </a:r>
            <a:endParaRPr lang="en-US" sz="3200" baseline="-29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4442090"/>
            <a:ext cx="8382000" cy="112051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73106" y="233916"/>
            <a:ext cx="7251694" cy="909084"/>
            <a:chOff x="673106" y="233916"/>
            <a:chExt cx="7251694" cy="909084"/>
          </a:xfrm>
        </p:grpSpPr>
        <p:pic>
          <p:nvPicPr>
            <p:cNvPr id="4" name="Picture 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133600" y="233916"/>
              <a:ext cx="5791200" cy="90908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3106" y="462516"/>
              <a:ext cx="927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DEFINE: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" y="1656556"/>
            <a:ext cx="8763001" cy="1467644"/>
            <a:chOff x="152400" y="1656556"/>
            <a:chExt cx="8763001" cy="1467644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228600" y="2113756"/>
              <a:ext cx="8686801" cy="101044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2400" y="1656556"/>
              <a:ext cx="3179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VALIDITY CONDITIONS ARE: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2400" y="3974068"/>
            <a:ext cx="19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 EQUIVALENTLY: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3446" y="6031468"/>
            <a:ext cx="442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EASILY BE SATISFIED IN ALL DIMENSIONS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13125" y="1248386"/>
            <a:ext cx="4206875" cy="80901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29000" y="3048000"/>
            <a:ext cx="4495800" cy="1130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49081" y="4078069"/>
            <a:ext cx="4118719" cy="1408331"/>
            <a:chOff x="4949081" y="3810000"/>
            <a:chExt cx="4118719" cy="1408331"/>
          </a:xfrm>
        </p:grpSpPr>
        <p:sp>
          <p:nvSpPr>
            <p:cNvPr id="6" name="TextBox 5"/>
            <p:cNvSpPr txBox="1"/>
            <p:nvPr/>
          </p:nvSpPr>
          <p:spPr>
            <a:xfrm>
              <a:off x="8131351" y="3810000"/>
              <a:ext cx="9364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!!!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49081" y="4695111"/>
              <a:ext cx="2975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DITTO FOR ALL </a:t>
              </a:r>
              <a:r>
                <a:rPr lang="en-US" sz="2800" dirty="0" err="1" smtClean="0"/>
                <a:t>d</a:t>
              </a:r>
              <a:r>
                <a:rPr lang="en-US" sz="2800" dirty="0" smtClean="0"/>
                <a:t>&gt;2</a:t>
              </a:r>
              <a:endParaRPr 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533400"/>
            <a:ext cx="27514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BUT THEN ……..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0" y="685800"/>
            <a:ext cx="4141330" cy="533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Ultra-relativistic scattering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7243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-106" charset="2"/>
              <a:buChar char="n"/>
            </a:pPr>
            <a:r>
              <a:rPr lang="en-US" sz="3200" dirty="0" smtClean="0"/>
              <a:t> A warm-up computation 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81000" y="1370647"/>
            <a:ext cx="8229600" cy="76295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4487" y="2438400"/>
            <a:ext cx="6056313" cy="5004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09884" y="304800"/>
            <a:ext cx="23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GKST </a:t>
            </a:r>
            <a:r>
              <a:rPr lang="en-US" dirty="0" smtClean="0"/>
              <a:t>0903.3019 (JHEP)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228600" y="4038600"/>
            <a:ext cx="2895600" cy="38807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70337" y="3200400"/>
            <a:ext cx="6492663" cy="685800"/>
            <a:chOff x="381000" y="914400"/>
            <a:chExt cx="6492663" cy="685800"/>
          </a:xfrm>
        </p:grpSpPr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381000" y="1003300"/>
              <a:ext cx="2480593" cy="453649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3968644" y="914400"/>
              <a:ext cx="2905019" cy="68580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52400" y="4800600"/>
            <a:ext cx="8851221" cy="802746"/>
            <a:chOff x="228600" y="2607998"/>
            <a:chExt cx="8851221" cy="802746"/>
          </a:xfrm>
        </p:grpSpPr>
        <p:sp>
          <p:nvSpPr>
            <p:cNvPr id="20" name="TextBox 19"/>
            <p:cNvSpPr txBox="1"/>
            <p:nvPr/>
          </p:nvSpPr>
          <p:spPr>
            <a:xfrm>
              <a:off x="6477000" y="2988998"/>
              <a:ext cx="2602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/>
              <a:r>
                <a:rPr lang="en-US" sz="2000" dirty="0" smtClean="0"/>
                <a:t>(</a:t>
              </a:r>
              <a:r>
                <a:rPr lang="en-US" sz="2000" dirty="0" err="1" smtClean="0"/>
                <a:t>d</a:t>
              </a:r>
              <a:r>
                <a:rPr lang="el-GR" sz="2000" dirty="0" smtClean="0"/>
                <a:t>=0</a:t>
              </a:r>
              <a:r>
                <a:rPr lang="en-US" sz="2000" dirty="0" smtClean="0"/>
                <a:t>: </a:t>
              </a:r>
              <a:r>
                <a:rPr lang="en-US" sz="2000" dirty="0" err="1" smtClean="0"/>
                <a:t>Deibel</a:t>
              </a:r>
              <a:r>
                <a:rPr lang="en-US" sz="2000" dirty="0" smtClean="0"/>
                <a:t>, </a:t>
              </a:r>
              <a:r>
                <a:rPr lang="en-US" sz="2000" dirty="0" err="1" smtClean="0"/>
                <a:t>Schucher</a:t>
              </a:r>
              <a:r>
                <a:rPr lang="en-US" sz="2000" dirty="0" smtClean="0"/>
                <a:t>)</a:t>
              </a:r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28600" y="2607998"/>
              <a:ext cx="6248400" cy="802746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2400" y="5791200"/>
            <a:ext cx="9144000" cy="1066800"/>
            <a:chOff x="152400" y="5257800"/>
            <a:chExt cx="9144000" cy="1066800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5257800"/>
              <a:ext cx="733866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Cross-section 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identical</a:t>
              </a:r>
              <a:r>
                <a:rPr lang="en-US" sz="2400" dirty="0" smtClean="0"/>
                <a:t> to the QM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eikonal</a:t>
              </a:r>
              <a:r>
                <a:rPr lang="en-US" sz="2400" dirty="0" smtClean="0"/>
                <a:t> approximation.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All orders in the QM sense.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36804" y="5678269"/>
              <a:ext cx="4759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‘</a:t>
              </a:r>
              <a:r>
                <a:rPr lang="en-US" dirty="0" err="1" smtClean="0"/>
                <a:t>t</a:t>
              </a:r>
              <a:r>
                <a:rPr lang="en-US" dirty="0" smtClean="0"/>
                <a:t> </a:t>
              </a:r>
              <a:r>
                <a:rPr lang="en-US" dirty="0" err="1" smtClean="0"/>
                <a:t>Hooft</a:t>
              </a:r>
              <a:r>
                <a:rPr lang="en-US" dirty="0" smtClean="0"/>
                <a:t> (1987), ACV (1987), </a:t>
              </a:r>
              <a:r>
                <a:rPr lang="en-US" dirty="0" err="1" smtClean="0"/>
                <a:t>Verlindes</a:t>
              </a:r>
              <a:r>
                <a:rPr lang="en-US" dirty="0" smtClean="0"/>
                <a:t> (1992), </a:t>
              </a:r>
              <a:r>
                <a:rPr lang="en-US" dirty="0" err="1" smtClean="0"/>
                <a:t>Kabat+Ortiz</a:t>
              </a:r>
              <a:r>
                <a:rPr lang="en-US" dirty="0" smtClean="0"/>
                <a:t> (1992)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0"/>
            <a:ext cx="7355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6. CONCLUSIONS – DISCUSSION - SPECULATIONS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Strictly speaking </a:t>
            </a:r>
            <a:r>
              <a:rPr lang="en-US" sz="2400" b="1" dirty="0" smtClean="0"/>
              <a:t>not reliable</a:t>
            </a:r>
            <a:r>
              <a:rPr lang="en-US" sz="2400" dirty="0" smtClean="0"/>
              <a:t> for collisions in the </a:t>
            </a:r>
            <a:r>
              <a:rPr lang="en-US" sz="2400" b="1" dirty="0" smtClean="0"/>
              <a:t>LHC</a:t>
            </a:r>
            <a:r>
              <a:rPr lang="en-US" sz="2400" dirty="0" smtClean="0"/>
              <a:t>. 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The </a:t>
            </a:r>
            <a:r>
              <a:rPr lang="en-US" sz="2400" dirty="0" err="1" smtClean="0"/>
              <a:t>massless</a:t>
            </a:r>
            <a:r>
              <a:rPr lang="en-US" sz="2400" dirty="0" smtClean="0"/>
              <a:t> limit???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  Improvement necessary</a:t>
            </a:r>
            <a:r>
              <a:rPr lang="en-US" sz="2400" dirty="0" smtClean="0"/>
              <a:t> (e.g. to remove </a:t>
            </a:r>
            <a:r>
              <a:rPr lang="en-US" sz="2400" dirty="0" err="1" smtClean="0"/>
              <a:t>b</a:t>
            </a:r>
            <a:r>
              <a:rPr lang="en-US" sz="3200" baseline="-17000" dirty="0" err="1" smtClean="0"/>
              <a:t>c</a:t>
            </a:r>
            <a:r>
              <a:rPr lang="en-US" sz="2400" dirty="0" smtClean="0"/>
              <a:t>).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 A </a:t>
            </a:r>
            <a:r>
              <a:rPr lang="en-US" sz="2400" b="1" dirty="0" smtClean="0"/>
              <a:t>potential test</a:t>
            </a:r>
            <a:r>
              <a:rPr lang="en-US" sz="2400" dirty="0" smtClean="0"/>
              <a:t> for computer simulations or limits of other  </a:t>
            </a:r>
          </a:p>
          <a:p>
            <a:r>
              <a:rPr lang="en-US" sz="2400" dirty="0" smtClean="0"/>
              <a:t>   analytical computations.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4326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Valid for </a:t>
            </a:r>
            <a:r>
              <a:rPr lang="en-US" sz="2400" b="1" dirty="0" smtClean="0"/>
              <a:t>M</a:t>
            </a:r>
            <a:r>
              <a:rPr lang="en-US" sz="3200" b="1" baseline="-21000" dirty="0" smtClean="0"/>
              <a:t>D</a:t>
            </a:r>
            <a:r>
              <a:rPr lang="en-US" sz="2400" dirty="0" smtClean="0"/>
              <a:t> as well as </a:t>
            </a:r>
            <a:r>
              <a:rPr lang="en-US" sz="2400" b="1" dirty="0" smtClean="0"/>
              <a:t>M</a:t>
            </a:r>
            <a:r>
              <a:rPr lang="en-US" sz="3200" b="1" baseline="-21000" dirty="0" smtClean="0"/>
              <a:t>4</a:t>
            </a:r>
            <a:r>
              <a:rPr lang="en-US" sz="2400" b="1" baseline="-25000" dirty="0" smtClean="0"/>
              <a:t> </a:t>
            </a:r>
            <a:r>
              <a:rPr lang="en-US" sz="2400" b="1" dirty="0" err="1" smtClean="0"/>
              <a:t>x</a:t>
            </a:r>
            <a:r>
              <a:rPr lang="en-US" sz="2400" b="1" dirty="0" smtClean="0"/>
              <a:t> T</a:t>
            </a:r>
            <a:r>
              <a:rPr lang="en-US" sz="3200" b="1" baseline="26000" dirty="0" smtClean="0"/>
              <a:t>d</a:t>
            </a:r>
            <a:r>
              <a:rPr lang="en-US" sz="24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628472"/>
            <a:ext cx="8991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A </a:t>
            </a:r>
            <a:r>
              <a:rPr lang="en-US" sz="2400" b="1" dirty="0" smtClean="0"/>
              <a:t>classical</a:t>
            </a:r>
            <a:r>
              <a:rPr lang="en-US" sz="2400" dirty="0" smtClean="0"/>
              <a:t> calculation shows that in </a:t>
            </a:r>
            <a:r>
              <a:rPr lang="en-US" sz="2400" dirty="0" err="1" smtClean="0"/>
              <a:t>ultraplanckian</a:t>
            </a:r>
            <a:r>
              <a:rPr lang="en-US" sz="2400" dirty="0" smtClean="0"/>
              <a:t> collisions there </a:t>
            </a:r>
          </a:p>
          <a:p>
            <a:r>
              <a:rPr lang="en-US" sz="2400" dirty="0" smtClean="0"/>
              <a:t>    may be extreme gravitational </a:t>
            </a:r>
            <a:r>
              <a:rPr lang="en-US" sz="2400" dirty="0" err="1" smtClean="0"/>
              <a:t>bremsstrahlung</a:t>
            </a:r>
            <a:r>
              <a:rPr lang="en-US" sz="2400" dirty="0" smtClean="0"/>
              <a:t> with </a:t>
            </a:r>
            <a:r>
              <a:rPr lang="el-GR" sz="2400" b="1" dirty="0" smtClean="0"/>
              <a:t>ε=Ο(1)</a:t>
            </a:r>
            <a:r>
              <a:rPr lang="en-US" sz="2400" b="1" dirty="0" smtClean="0"/>
              <a:t> for </a:t>
            </a:r>
            <a:r>
              <a:rPr lang="en-US" sz="2400" b="1" dirty="0" err="1" smtClean="0"/>
              <a:t>b</a:t>
            </a:r>
            <a:r>
              <a:rPr lang="en-US" sz="2400" b="1" dirty="0" smtClean="0"/>
              <a:t>&gt;&gt;</a:t>
            </a:r>
            <a:r>
              <a:rPr lang="en-US" sz="2400" b="1" dirty="0" err="1" smtClean="0"/>
              <a:t>r</a:t>
            </a:r>
            <a:r>
              <a:rPr lang="en-US" sz="3200" b="1" baseline="-25000" dirty="0" err="1" smtClean="0"/>
              <a:t>S</a:t>
            </a:r>
            <a:r>
              <a:rPr lang="en-US" sz="24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400" b="1" dirty="0" smtClean="0"/>
              <a:t>  Back Reaction</a:t>
            </a:r>
            <a:r>
              <a:rPr lang="en-US" sz="2400" dirty="0" smtClean="0"/>
              <a:t> in such computations should be very important.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6105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A final state of 10-20 50 </a:t>
            </a:r>
            <a:r>
              <a:rPr lang="en-US" sz="2000" dirty="0" err="1" smtClean="0"/>
              <a:t>GeV</a:t>
            </a:r>
            <a:r>
              <a:rPr lang="en-US" sz="2000" dirty="0" smtClean="0"/>
              <a:t> gravitons </a:t>
            </a:r>
            <a:r>
              <a:rPr lang="en-US" sz="2000" b="1" dirty="0" smtClean="0"/>
              <a:t>lost in the QCD background (ACV…..)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 No </a:t>
            </a:r>
            <a:r>
              <a:rPr lang="en-US" sz="2000" dirty="0" err="1" smtClean="0"/>
              <a:t>BHs</a:t>
            </a:r>
            <a:r>
              <a:rPr lang="en-US" sz="2000" dirty="0" smtClean="0"/>
              <a:t> in LHC?? Maybe the cross-section is much smaller ???.….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Affect bounds on extra dimensions????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“</a:t>
            </a:r>
            <a:r>
              <a:rPr lang="en-US" sz="2000" dirty="0" err="1" smtClean="0"/>
              <a:t>Classicalization</a:t>
            </a:r>
            <a:r>
              <a:rPr lang="en-US" sz="2000" dirty="0" smtClean="0"/>
              <a:t>” (</a:t>
            </a:r>
            <a:r>
              <a:rPr lang="en-US" sz="2000" dirty="0" err="1" smtClean="0"/>
              <a:t>Dvali</a:t>
            </a:r>
            <a:r>
              <a:rPr lang="en-US" sz="2000" dirty="0" smtClean="0"/>
              <a:t> et al) ??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multiplicity in </a:t>
            </a:r>
            <a:r>
              <a:rPr lang="en-US" sz="2000" dirty="0" err="1" smtClean="0"/>
              <a:t>AdS</a:t>
            </a:r>
            <a:r>
              <a:rPr lang="en-US" sz="2000" dirty="0" smtClean="0"/>
              <a:t>/QCD (</a:t>
            </a:r>
            <a:r>
              <a:rPr lang="en-US" sz="2000" dirty="0" err="1" smtClean="0"/>
              <a:t>Gubser</a:t>
            </a:r>
            <a:r>
              <a:rPr lang="en-US" sz="2000" dirty="0" smtClean="0"/>
              <a:t> et al, </a:t>
            </a:r>
            <a:r>
              <a:rPr lang="en-US" sz="2000" dirty="0" err="1" smtClean="0"/>
              <a:t>Taliotis</a:t>
            </a:r>
            <a:r>
              <a:rPr lang="en-US" sz="2000" dirty="0" smtClean="0"/>
              <a:t>) ??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6143" y="6324600"/>
            <a:ext cx="234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….. IN PROGRESS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438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Reliable for collisions of </a:t>
            </a:r>
            <a:r>
              <a:rPr lang="en-US" sz="2400" b="1" dirty="0" smtClean="0"/>
              <a:t>massive</a:t>
            </a:r>
            <a:r>
              <a:rPr lang="en-US" sz="2400" dirty="0" smtClean="0"/>
              <a:t> particles and important for </a:t>
            </a:r>
            <a:r>
              <a:rPr lang="el-GR" sz="2400" b="1" dirty="0" smtClean="0"/>
              <a:t>γ&gt;&gt;1</a:t>
            </a:r>
            <a:r>
              <a:rPr lang="en-US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64403"/>
            <a:ext cx="5638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GRAVITATIONAL RADIATION IN 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</a:rPr>
              <a:t>ULTRAPLANCKIAN COLLISIONS IN M</a:t>
            </a:r>
            <a:r>
              <a:rPr lang="en-US" sz="2400" b="1" baseline="-19000" dirty="0" smtClean="0">
                <a:solidFill>
                  <a:srgbClr val="FF0000"/>
                </a:solidFill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</a:rPr>
              <a:t>xT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d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669" y="1100078"/>
            <a:ext cx="3116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Amati, </a:t>
            </a:r>
            <a:r>
              <a:rPr lang="en-US" sz="2000" dirty="0" err="1" smtClean="0"/>
              <a:t>Ciafaloni</a:t>
            </a:r>
            <a:r>
              <a:rPr lang="en-US" sz="2000" dirty="0" smtClean="0"/>
              <a:t>, </a:t>
            </a:r>
            <a:r>
              <a:rPr lang="en-US" sz="2000" dirty="0" err="1" smtClean="0"/>
              <a:t>Veneziano</a:t>
            </a:r>
            <a:endParaRPr lang="en-US" sz="2000" dirty="0" smtClean="0"/>
          </a:p>
          <a:p>
            <a:r>
              <a:rPr lang="en-US" sz="2000" dirty="0" smtClean="0"/>
              <a:t>Cardoso et al</a:t>
            </a:r>
          </a:p>
          <a:p>
            <a:r>
              <a:rPr lang="en-US" sz="2000" dirty="0" err="1" smtClean="0"/>
              <a:t>Choptuik</a:t>
            </a:r>
            <a:r>
              <a:rPr lang="en-US" sz="2000" dirty="0" smtClean="0"/>
              <a:t> and Pretorius</a:t>
            </a:r>
          </a:p>
          <a:p>
            <a:r>
              <a:rPr lang="en-US" sz="2000" dirty="0" smtClean="0"/>
              <a:t>Christodoulou </a:t>
            </a:r>
          </a:p>
          <a:p>
            <a:r>
              <a:rPr lang="en-US" sz="2000" dirty="0" err="1" smtClean="0"/>
              <a:t>D’Eath</a:t>
            </a:r>
            <a:r>
              <a:rPr lang="en-US" sz="2000" dirty="0" smtClean="0"/>
              <a:t> and Payne</a:t>
            </a:r>
          </a:p>
          <a:p>
            <a:r>
              <a:rPr lang="en-US" sz="2000" dirty="0" smtClean="0"/>
              <a:t>Giddings et al</a:t>
            </a:r>
          </a:p>
          <a:p>
            <a:r>
              <a:rPr lang="en-US" sz="2000" dirty="0" smtClean="0"/>
              <a:t>Yoshino et al</a:t>
            </a:r>
          </a:p>
          <a:p>
            <a:r>
              <a:rPr lang="en-US" sz="2000" dirty="0" smtClean="0"/>
              <a:t>…………………………</a:t>
            </a:r>
          </a:p>
          <a:p>
            <a:r>
              <a:rPr lang="en-US" sz="2000" b="1" dirty="0" smtClean="0"/>
              <a:t>See our papers….</a:t>
            </a:r>
            <a:endParaRPr lang="en-US" sz="20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72223" y="4590872"/>
            <a:ext cx="8128750" cy="1685330"/>
            <a:chOff x="-32577" y="3124200"/>
            <a:chExt cx="8128750" cy="1685330"/>
          </a:xfrm>
        </p:grpSpPr>
        <p:sp>
          <p:nvSpPr>
            <p:cNvPr id="5" name="TextBox 4"/>
            <p:cNvSpPr txBox="1"/>
            <p:nvPr/>
          </p:nvSpPr>
          <p:spPr>
            <a:xfrm>
              <a:off x="-32577" y="3124200"/>
              <a:ext cx="7957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90"/>
                  </a:solidFill>
                </a:rPr>
                <a:t>PEDESTRIAN APPROACH</a:t>
              </a:r>
              <a:r>
                <a:rPr lang="en-US" sz="2400" dirty="0" smtClean="0"/>
                <a:t>: MASSIVE POINT PARTICLES (“STARS”)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38800" y="3886200"/>
              <a:ext cx="245737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GKST: 0908.0675 (PLB), </a:t>
              </a:r>
            </a:p>
            <a:p>
              <a:r>
                <a:rPr lang="en-US" dirty="0" smtClean="0"/>
                <a:t>GKST: 1003.2982 (JHEP)</a:t>
              </a:r>
            </a:p>
            <a:p>
              <a:r>
                <a:rPr lang="en-US" dirty="0" smtClean="0"/>
                <a:t>GST:   1210.6976 (JHEP)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830" y="152400"/>
            <a:ext cx="8369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 GRAVITATIONAL BREMSSTRAHLUNG IN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M</a:t>
            </a:r>
            <a:r>
              <a:rPr lang="en-US" sz="3600" b="1" baseline="-19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4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X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T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50800" dist="38100" dir="2700000">
                    <a:schemeClr val="tx1">
                      <a:alpha val="43000"/>
                    </a:schemeClr>
                  </a:outerShdw>
                </a:effectLst>
              </a:rPr>
              <a:t>d</a:t>
            </a:r>
            <a:endParaRPr lang="en-US" sz="3600" b="1" baseline="30000" dirty="0">
              <a:solidFill>
                <a:srgbClr val="FF0000"/>
              </a:solidFill>
              <a:effectLst>
                <a:outerShdw blurRad="50800" dist="38100" dir="2700000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150203"/>
            <a:ext cx="7714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DIFFERENCES: GRAVITATIONAL RADIATION POLARIZATIONS</a:t>
            </a:r>
          </a:p>
          <a:p>
            <a:r>
              <a:rPr lang="en-US" sz="2400" dirty="0" smtClean="0"/>
              <a:t>                          COUPLING TO THE PARTICLES GRAVITATIONAL   </a:t>
            </a:r>
            <a:endParaRPr lang="en-US" sz="2400" dirty="0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1000" y="2480310"/>
            <a:ext cx="8305801" cy="415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6320135"/>
            <a:ext cx="4921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dirty="0" err="1" smtClean="0"/>
              <a:t>d</a:t>
            </a:r>
            <a:r>
              <a:rPr lang="en-US" sz="2400" dirty="0" smtClean="0"/>
              <a:t>=0 K. Thorne and S. Kovacs, 1978</a:t>
            </a:r>
            <a:endParaRPr lang="en-US" dirty="0"/>
          </a:p>
        </p:txBody>
      </p:sp>
      <p:grpSp>
        <p:nvGrpSpPr>
          <p:cNvPr id="2" name="Group 21"/>
          <p:cNvGrpSpPr/>
          <p:nvPr/>
        </p:nvGrpSpPr>
        <p:grpSpPr>
          <a:xfrm>
            <a:off x="152400" y="3747060"/>
            <a:ext cx="8847823" cy="2196540"/>
            <a:chOff x="219977" y="2590800"/>
            <a:chExt cx="8847823" cy="2196540"/>
          </a:xfrm>
        </p:grpSpPr>
        <p:pic>
          <p:nvPicPr>
            <p:cNvPr id="19" name="Picture 1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219977" y="2590800"/>
              <a:ext cx="7231808" cy="798512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2894013" y="4038600"/>
              <a:ext cx="4268787" cy="748740"/>
            </a:xfrm>
            <a:prstGeom prst="rect">
              <a:avLst/>
            </a:prstGeom>
          </p:spPr>
        </p:pic>
        <p:pic>
          <p:nvPicPr>
            <p:cNvPr id="24" name="Picture 2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7606920" y="3477285"/>
              <a:ext cx="1460880" cy="3956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8228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A SIMPLER MODEL: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SCALAR RADIATION IN GRAVITY-MEDIATED ULTRA-PL. COLLISIONS</a:t>
            </a:r>
          </a:p>
          <a:p>
            <a:r>
              <a:rPr lang="en-US" dirty="0" smtClean="0"/>
              <a:t>                                                                                                             </a:t>
            </a:r>
            <a:r>
              <a:rPr lang="en-US" dirty="0" smtClean="0"/>
              <a:t>CGST</a:t>
            </a:r>
            <a:r>
              <a:rPr lang="en-US" dirty="0" smtClean="0"/>
              <a:t>: 1106.3509</a:t>
            </a:r>
            <a:r>
              <a:rPr lang="en-US" dirty="0" smtClean="0"/>
              <a:t> (JHEP)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93900" y="1435100"/>
            <a:ext cx="4940300" cy="469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3657600"/>
            <a:ext cx="6781800" cy="94753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04800" y="5029200"/>
            <a:ext cx="8686800" cy="1600200"/>
            <a:chOff x="304800" y="5029200"/>
            <a:chExt cx="8686800" cy="1600200"/>
          </a:xfrm>
        </p:grpSpPr>
        <p:pic>
          <p:nvPicPr>
            <p:cNvPr id="13" name="Picture 1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04800" y="5029200"/>
              <a:ext cx="7655960" cy="863953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388100" y="6108700"/>
              <a:ext cx="2603500" cy="520700"/>
            </a:xfrm>
            <a:prstGeom prst="rect">
              <a:avLst/>
            </a:prstGeom>
          </p:spPr>
        </p:pic>
      </p:grp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03213" y="2286000"/>
            <a:ext cx="6249987" cy="1100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4135"/>
            <a:ext cx="465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THE SOLUTION UP TO FIRST ORDER</a:t>
            </a:r>
            <a:endParaRPr lang="en-US" sz="2400" b="1" dirty="0">
              <a:solidFill>
                <a:srgbClr val="00009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76200"/>
            <a:ext cx="8839200" cy="2051473"/>
            <a:chOff x="152400" y="76200"/>
            <a:chExt cx="8839200" cy="2051473"/>
          </a:xfrm>
        </p:grpSpPr>
        <p:pic>
          <p:nvPicPr>
            <p:cNvPr id="5" name="Picture 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206360" y="76200"/>
              <a:ext cx="3556640" cy="899872"/>
            </a:xfrm>
            <a:prstGeom prst="rect">
              <a:avLst/>
            </a:prstGeom>
          </p:spPr>
        </p:pic>
        <p:pic>
          <p:nvPicPr>
            <p:cNvPr id="6" name="Picture 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" y="1219200"/>
              <a:ext cx="8839200" cy="908473"/>
            </a:xfrm>
            <a:prstGeom prst="rect">
              <a:avLst/>
            </a:prstGeom>
          </p:spPr>
        </p:pic>
      </p:grpSp>
      <p:pic>
        <p:nvPicPr>
          <p:cNvPr id="9" name="Picture 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2400" y="2438400"/>
            <a:ext cx="8799513" cy="177823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28600" y="4495800"/>
            <a:ext cx="8534400" cy="2209800"/>
            <a:chOff x="228600" y="4495800"/>
            <a:chExt cx="8534400" cy="2209800"/>
          </a:xfrm>
        </p:grpSpPr>
        <p:pic>
          <p:nvPicPr>
            <p:cNvPr id="10" name="Picture 9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228600" y="6371607"/>
              <a:ext cx="2286000" cy="333993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tretch>
                  <a:fillRect/>
                </a:stretch>
              </p:blipFill>
            </mc:Choice>
            <mc:Fallback>
              <p:blipFill>
                <a:blip r:embed="rId11"/>
                <a:stretch>
                  <a:fillRect/>
                </a:stretch>
              </p:blipFill>
            </mc:Fallback>
          </mc:AlternateContent>
          <p:spPr>
            <a:xfrm>
              <a:off x="5486400" y="6241190"/>
              <a:ext cx="3276600" cy="434124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228600" y="5781431"/>
              <a:ext cx="3962400" cy="39076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96200" y="4495800"/>
              <a:ext cx="10668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The </a:t>
              </a:r>
            </a:p>
            <a:p>
              <a:r>
                <a:rPr lang="en-US" sz="2400" b="1" dirty="0" smtClean="0">
                  <a:solidFill>
                    <a:srgbClr val="008000"/>
                  </a:solidFill>
                </a:rPr>
                <a:t>LAB frame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  <p:pic>
          <p:nvPicPr>
            <p:cNvPr id="14" name="Picture 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tretch>
                  <a:fillRect/>
                </a:stretch>
              </p:blipFill>
            </mc:Choice>
            <mc:Fallback>
              <p:blipFill>
                <a:blip r:embed="rId15"/>
                <a:stretch>
                  <a:fillRect/>
                </a:stretch>
              </p:blipFill>
            </mc:Fallback>
          </mc:AlternateContent>
          <p:spPr>
            <a:xfrm>
              <a:off x="2057400" y="4609295"/>
              <a:ext cx="5038725" cy="96794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ne_pic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200" y="1219200"/>
            <a:ext cx="8981153" cy="250825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447800" y="4648200"/>
            <a:ext cx="61214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32063</TotalTime>
  <Words>1353</Words>
  <Application>Microsoft Macintosh PowerPoint</Application>
  <PresentationFormat>On-screen Show (4:3)</PresentationFormat>
  <Paragraphs>219</Paragraphs>
  <Slides>40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Slide 2</vt:lpstr>
      <vt:lpstr>  At ultra-planckian energies gravity is      (a) dominant (GN E2 &gt;&gt; 1)</vt:lpstr>
      <vt:lpstr>Ultra-relativistic scattering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University of Crete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Transplanckian bremsstrahlung to probe extra dimensions</dc:title>
  <dc:creator>Tomaras Theodore</dc:creator>
  <cp:lastModifiedBy>Tomaras Theodore</cp:lastModifiedBy>
  <cp:revision>631</cp:revision>
  <dcterms:created xsi:type="dcterms:W3CDTF">2013-06-17T18:09:13Z</dcterms:created>
  <dcterms:modified xsi:type="dcterms:W3CDTF">2013-06-21T15:17:30Z</dcterms:modified>
</cp:coreProperties>
</file>