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notesSlides/notesSlide2.xml" ContentType="application/vnd.openxmlformats-officedocument.presentationml.notesSlide+xml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embeddings/oleObject35.bin" ContentType="application/vnd.openxmlformats-officedocument.oleObject"/>
  <Override PartName="/ppt/embeddings/oleObject36.bin" ContentType="application/vnd.openxmlformats-officedocument.oleObject"/>
  <Override PartName="/ppt/embeddings/oleObject37.bin" ContentType="application/vnd.openxmlformats-officedocument.oleObject"/>
  <Override PartName="/ppt/embeddings/oleObject38.bin" ContentType="application/vnd.openxmlformats-officedocument.oleObject"/>
  <Override PartName="/ppt/embeddings/oleObject39.bin" ContentType="application/vnd.openxmlformats-officedocument.oleObject"/>
  <Override PartName="/ppt/embeddings/oleObject40.bin" ContentType="application/vnd.openxmlformats-officedocument.oleObject"/>
  <Override PartName="/ppt/embeddings/oleObject41.bin" ContentType="application/vnd.openxmlformats-officedocument.oleObject"/>
  <Override PartName="/ppt/notesSlides/notesSlide3.xml" ContentType="application/vnd.openxmlformats-officedocument.presentationml.notesSlide+xml"/>
  <Override PartName="/ppt/embeddings/oleObject42.bin" ContentType="application/vnd.openxmlformats-officedocument.oleObject"/>
  <Override PartName="/ppt/embeddings/oleObject43.bin" ContentType="application/vnd.openxmlformats-officedocument.oleObject"/>
  <Override PartName="/ppt/embeddings/oleObject44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87" r:id="rId10"/>
    <p:sldId id="264" r:id="rId11"/>
    <p:sldId id="288" r:id="rId12"/>
    <p:sldId id="265" r:id="rId13"/>
    <p:sldId id="266" r:id="rId14"/>
    <p:sldId id="267" r:id="rId15"/>
    <p:sldId id="289" r:id="rId16"/>
    <p:sldId id="269" r:id="rId17"/>
    <p:sldId id="270" r:id="rId18"/>
    <p:sldId id="290" r:id="rId19"/>
    <p:sldId id="271" r:id="rId20"/>
    <p:sldId id="272" r:id="rId21"/>
    <p:sldId id="302" r:id="rId22"/>
    <p:sldId id="273" r:id="rId23"/>
    <p:sldId id="281" r:id="rId24"/>
    <p:sldId id="278" r:id="rId25"/>
    <p:sldId id="279" r:id="rId26"/>
    <p:sldId id="291" r:id="rId27"/>
    <p:sldId id="306" r:id="rId28"/>
    <p:sldId id="282" r:id="rId29"/>
    <p:sldId id="292" r:id="rId30"/>
    <p:sldId id="283" r:id="rId31"/>
    <p:sldId id="284" r:id="rId32"/>
    <p:sldId id="285" r:id="rId33"/>
    <p:sldId id="286" r:id="rId34"/>
    <p:sldId id="293" r:id="rId35"/>
    <p:sldId id="298" r:id="rId36"/>
    <p:sldId id="299" r:id="rId37"/>
    <p:sldId id="303" r:id="rId38"/>
    <p:sldId id="296" r:id="rId39"/>
    <p:sldId id="295" r:id="rId40"/>
    <p:sldId id="297" r:id="rId41"/>
    <p:sldId id="305" r:id="rId42"/>
    <p:sldId id="294" r:id="rId43"/>
    <p:sldId id="301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AFF8B"/>
    <a:srgbClr val="BFFF96"/>
    <a:srgbClr val="4FFF7D"/>
    <a:srgbClr val="FFE5DB"/>
    <a:srgbClr val="FFDDE0"/>
    <a:srgbClr val="FFECE5"/>
    <a:srgbClr val="FFD0D0"/>
    <a:srgbClr val="ECECEC"/>
    <a:srgbClr val="62C3EE"/>
    <a:srgbClr val="FFD1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3" d="100"/>
          <a:sy n="83" d="100"/>
        </p:scale>
        <p:origin x="-172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handoutMaster" Target="handoutMasters/handoutMaster1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Relationship Id="rId2" Type="http://schemas.openxmlformats.org/officeDocument/2006/relationships/image" Target="../media/image46.emf"/><Relationship Id="rId3" Type="http://schemas.openxmlformats.org/officeDocument/2006/relationships/image" Target="../media/image47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Relationship Id="rId2" Type="http://schemas.openxmlformats.org/officeDocument/2006/relationships/image" Target="../media/image56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Relationship Id="rId2" Type="http://schemas.openxmlformats.org/officeDocument/2006/relationships/image" Target="../media/image58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Relationship Id="rId2" Type="http://schemas.openxmlformats.org/officeDocument/2006/relationships/image" Target="../media/image64.emf"/><Relationship Id="rId3" Type="http://schemas.openxmlformats.org/officeDocument/2006/relationships/image" Target="../media/image65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emf"/><Relationship Id="rId2" Type="http://schemas.openxmlformats.org/officeDocument/2006/relationships/image" Target="../media/image8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Relationship Id="rId2" Type="http://schemas.openxmlformats.org/officeDocument/2006/relationships/image" Target="../media/image12.emf"/><Relationship Id="rId3" Type="http://schemas.openxmlformats.org/officeDocument/2006/relationships/image" Target="../media/image1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emf"/><Relationship Id="rId5" Type="http://schemas.openxmlformats.org/officeDocument/2006/relationships/image" Target="../media/image21.emf"/><Relationship Id="rId6" Type="http://schemas.openxmlformats.org/officeDocument/2006/relationships/image" Target="../media/image22.emf"/><Relationship Id="rId7" Type="http://schemas.openxmlformats.org/officeDocument/2006/relationships/image" Target="../media/image23.emf"/><Relationship Id="rId1" Type="http://schemas.openxmlformats.org/officeDocument/2006/relationships/image" Target="../media/image17.emf"/><Relationship Id="rId2" Type="http://schemas.openxmlformats.org/officeDocument/2006/relationships/image" Target="../media/image18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19.emf"/><Relationship Id="rId1" Type="http://schemas.openxmlformats.org/officeDocument/2006/relationships/image" Target="../media/image24.emf"/><Relationship Id="rId2" Type="http://schemas.openxmlformats.org/officeDocument/2006/relationships/image" Target="../media/image25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emf"/><Relationship Id="rId5" Type="http://schemas.openxmlformats.org/officeDocument/2006/relationships/image" Target="../media/image31.emf"/><Relationship Id="rId6" Type="http://schemas.openxmlformats.org/officeDocument/2006/relationships/image" Target="../media/image32.emf"/><Relationship Id="rId1" Type="http://schemas.openxmlformats.org/officeDocument/2006/relationships/image" Target="../media/image27.emf"/><Relationship Id="rId2" Type="http://schemas.openxmlformats.org/officeDocument/2006/relationships/image" Target="../media/image28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Relationship Id="rId2" Type="http://schemas.openxmlformats.org/officeDocument/2006/relationships/image" Target="../media/image36.e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42.emf"/><Relationship Id="rId1" Type="http://schemas.openxmlformats.org/officeDocument/2006/relationships/image" Target="../media/image39.emf"/><Relationship Id="rId2" Type="http://schemas.openxmlformats.org/officeDocument/2006/relationships/image" Target="../media/image4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91F230-8F06-374F-B7AE-A244FBBFE6B9}" type="datetimeFigureOut">
              <a:rPr lang="en-US" smtClean="0"/>
              <a:t>12/16/11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2B9DAA-50D5-9E4B-9566-F530FECB6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13501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1BF8DF-95A8-BE46-A564-DA7B4F80AA59}" type="datetimeFigureOut">
              <a:rPr lang="en-US" smtClean="0"/>
              <a:t>12/16/11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743838-327A-104C-9A15-8B3B3D952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3440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743838-327A-104C-9A15-8B3B3D952DC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7448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743838-327A-104C-9A15-8B3B3D952DC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9228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743838-327A-104C-9A15-8B3B3D952DC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168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28F39-E04F-6A4D-BD62-FDCD32305DAE}" type="datetime1">
              <a:rPr lang="en-US" smtClean="0"/>
              <a:t>12/16/11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336F3-26F2-B64B-9A8A-F1E0F1DB0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106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216E0-8627-5643-8007-52274CE96672}" type="datetime1">
              <a:rPr lang="en-US" smtClean="0"/>
              <a:t>12/16/11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336F3-26F2-B64B-9A8A-F1E0F1DB0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72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73A79-A980-8C40-8D86-C3EE7BC0FF2E}" type="datetime1">
              <a:rPr lang="en-US" smtClean="0"/>
              <a:t>12/16/11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336F3-26F2-B64B-9A8A-F1E0F1DB0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082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0BF65-DD51-5B44-9C9C-A04ED16D9CDF}" type="datetime1">
              <a:rPr lang="en-US" smtClean="0"/>
              <a:t>12/16/11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336F3-26F2-B64B-9A8A-F1E0F1DB0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162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32B49-7FE5-354A-95B9-6B52CDEE5DAB}" type="datetime1">
              <a:rPr lang="en-US" smtClean="0"/>
              <a:t>12/16/11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336F3-26F2-B64B-9A8A-F1E0F1DB0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659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6328D-ABE7-6749-AD8C-FD004181A9B8}" type="datetime1">
              <a:rPr lang="en-US" smtClean="0"/>
              <a:t>12/16/11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336F3-26F2-B64B-9A8A-F1E0F1DB0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000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155C1-C123-6B4A-BF51-803CE8F7855B}" type="datetime1">
              <a:rPr lang="en-US" smtClean="0"/>
              <a:t>12/16/11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336F3-26F2-B64B-9A8A-F1E0F1DB0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824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7058-236F-EC4E-A31A-70508D23A2B1}" type="datetime1">
              <a:rPr lang="en-US" smtClean="0"/>
              <a:t>12/16/11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336F3-26F2-B64B-9A8A-F1E0F1DB0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529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D4E4C-7EBA-5C42-81FC-3EAE75A77691}" type="datetime1">
              <a:rPr lang="en-US" smtClean="0"/>
              <a:t>12/16/11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336F3-26F2-B64B-9A8A-F1E0F1DB0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610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9694B-04FF-894B-B607-272394EC92F0}" type="datetime1">
              <a:rPr lang="en-US" smtClean="0"/>
              <a:t>12/16/11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336F3-26F2-B64B-9A8A-F1E0F1DB0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821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8E47F-007D-7A42-891D-FBA63E3D5FAC}" type="datetime1">
              <a:rPr lang="en-US" smtClean="0"/>
              <a:t>12/16/11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336F3-26F2-B64B-9A8A-F1E0F1DB0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247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7C069-0743-094D-823F-5F12381281D7}" type="datetime1">
              <a:rPr lang="en-US" smtClean="0"/>
              <a:t>12/16/11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336F3-26F2-B64B-9A8A-F1E0F1DB0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733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wmf"/><Relationship Id="rId3" Type="http://schemas.openxmlformats.org/officeDocument/2006/relationships/image" Target="../media/image16.emf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0.emf"/><Relationship Id="rId12" Type="http://schemas.openxmlformats.org/officeDocument/2006/relationships/oleObject" Target="../embeddings/oleObject10.bin"/><Relationship Id="rId13" Type="http://schemas.openxmlformats.org/officeDocument/2006/relationships/image" Target="../media/image21.emf"/><Relationship Id="rId14" Type="http://schemas.openxmlformats.org/officeDocument/2006/relationships/oleObject" Target="../embeddings/oleObject11.bin"/><Relationship Id="rId15" Type="http://schemas.openxmlformats.org/officeDocument/2006/relationships/image" Target="../media/image22.emf"/><Relationship Id="rId16" Type="http://schemas.openxmlformats.org/officeDocument/2006/relationships/oleObject" Target="../embeddings/oleObject12.bin"/><Relationship Id="rId17" Type="http://schemas.openxmlformats.org/officeDocument/2006/relationships/image" Target="../media/image23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6.bin"/><Relationship Id="rId4" Type="http://schemas.openxmlformats.org/officeDocument/2006/relationships/image" Target="../media/image17.emf"/><Relationship Id="rId5" Type="http://schemas.openxmlformats.org/officeDocument/2006/relationships/image" Target="../media/image16.emf"/><Relationship Id="rId6" Type="http://schemas.openxmlformats.org/officeDocument/2006/relationships/oleObject" Target="../embeddings/oleObject7.bin"/><Relationship Id="rId7" Type="http://schemas.openxmlformats.org/officeDocument/2006/relationships/image" Target="../media/image18.emf"/><Relationship Id="rId8" Type="http://schemas.openxmlformats.org/officeDocument/2006/relationships/oleObject" Target="../embeddings/oleObject8.bin"/><Relationship Id="rId9" Type="http://schemas.openxmlformats.org/officeDocument/2006/relationships/image" Target="../media/image19.emf"/><Relationship Id="rId10" Type="http://schemas.openxmlformats.org/officeDocument/2006/relationships/oleObject" Target="../embeddings/oleObject9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4" Type="http://schemas.openxmlformats.org/officeDocument/2006/relationships/image" Target="../media/image24.emf"/><Relationship Id="rId5" Type="http://schemas.openxmlformats.org/officeDocument/2006/relationships/oleObject" Target="../embeddings/oleObject14.bin"/><Relationship Id="rId6" Type="http://schemas.openxmlformats.org/officeDocument/2006/relationships/image" Target="../media/image25.emf"/><Relationship Id="rId7" Type="http://schemas.openxmlformats.org/officeDocument/2006/relationships/oleObject" Target="../embeddings/oleObject15.bin"/><Relationship Id="rId8" Type="http://schemas.openxmlformats.org/officeDocument/2006/relationships/image" Target="../media/image26.emf"/><Relationship Id="rId9" Type="http://schemas.openxmlformats.org/officeDocument/2006/relationships/oleObject" Target="../embeddings/oleObject16.bin"/><Relationship Id="rId10" Type="http://schemas.openxmlformats.org/officeDocument/2006/relationships/image" Target="../media/image19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21.bin"/><Relationship Id="rId12" Type="http://schemas.openxmlformats.org/officeDocument/2006/relationships/image" Target="../media/image31.emf"/><Relationship Id="rId13" Type="http://schemas.openxmlformats.org/officeDocument/2006/relationships/oleObject" Target="../embeddings/oleObject22.bin"/><Relationship Id="rId14" Type="http://schemas.openxmlformats.org/officeDocument/2006/relationships/image" Target="../media/image32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17.bin"/><Relationship Id="rId4" Type="http://schemas.openxmlformats.org/officeDocument/2006/relationships/image" Target="../media/image27.emf"/><Relationship Id="rId5" Type="http://schemas.openxmlformats.org/officeDocument/2006/relationships/oleObject" Target="../embeddings/oleObject18.bin"/><Relationship Id="rId6" Type="http://schemas.openxmlformats.org/officeDocument/2006/relationships/image" Target="../media/image28.emf"/><Relationship Id="rId7" Type="http://schemas.openxmlformats.org/officeDocument/2006/relationships/oleObject" Target="../embeddings/oleObject19.bin"/><Relationship Id="rId8" Type="http://schemas.openxmlformats.org/officeDocument/2006/relationships/image" Target="../media/image29.emf"/><Relationship Id="rId9" Type="http://schemas.openxmlformats.org/officeDocument/2006/relationships/oleObject" Target="../embeddings/oleObject20.bin"/><Relationship Id="rId10" Type="http://schemas.openxmlformats.org/officeDocument/2006/relationships/image" Target="../media/image30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4" Type="http://schemas.openxmlformats.org/officeDocument/2006/relationships/image" Target="../media/image33.emf"/><Relationship Id="rId5" Type="http://schemas.openxmlformats.org/officeDocument/2006/relationships/image" Target="../media/image34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4" Type="http://schemas.openxmlformats.org/officeDocument/2006/relationships/image" Target="../media/image38.emf"/><Relationship Id="rId5" Type="http://schemas.openxmlformats.org/officeDocument/2006/relationships/oleObject" Target="../embeddings/oleObject24.bin"/><Relationship Id="rId6" Type="http://schemas.openxmlformats.org/officeDocument/2006/relationships/image" Target="../media/image35.emf"/><Relationship Id="rId7" Type="http://schemas.openxmlformats.org/officeDocument/2006/relationships/oleObject" Target="../embeddings/oleObject25.bin"/><Relationship Id="rId8" Type="http://schemas.openxmlformats.org/officeDocument/2006/relationships/image" Target="../media/image36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29.bin"/><Relationship Id="rId12" Type="http://schemas.openxmlformats.org/officeDocument/2006/relationships/image" Target="../media/image42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43.emf"/><Relationship Id="rId4" Type="http://schemas.openxmlformats.org/officeDocument/2006/relationships/image" Target="../media/image44.emf"/><Relationship Id="rId5" Type="http://schemas.openxmlformats.org/officeDocument/2006/relationships/oleObject" Target="../embeddings/oleObject26.bin"/><Relationship Id="rId6" Type="http://schemas.openxmlformats.org/officeDocument/2006/relationships/image" Target="../media/image39.emf"/><Relationship Id="rId7" Type="http://schemas.openxmlformats.org/officeDocument/2006/relationships/oleObject" Target="../embeddings/oleObject27.bin"/><Relationship Id="rId8" Type="http://schemas.openxmlformats.org/officeDocument/2006/relationships/image" Target="../media/image40.emf"/><Relationship Id="rId9" Type="http://schemas.openxmlformats.org/officeDocument/2006/relationships/oleObject" Target="../embeddings/oleObject28.bin"/><Relationship Id="rId10" Type="http://schemas.openxmlformats.org/officeDocument/2006/relationships/image" Target="../media/image41.emf"/></Relationships>
</file>

<file path=ppt/slides/_rels/slide2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2.emf"/><Relationship Id="rId12" Type="http://schemas.openxmlformats.org/officeDocument/2006/relationships/image" Target="../media/image53.emf"/><Relationship Id="rId13" Type="http://schemas.openxmlformats.org/officeDocument/2006/relationships/oleObject" Target="../embeddings/oleObject32.bin"/><Relationship Id="rId14" Type="http://schemas.openxmlformats.org/officeDocument/2006/relationships/image" Target="../media/image47.emf"/><Relationship Id="rId15" Type="http://schemas.openxmlformats.org/officeDocument/2006/relationships/image" Target="../media/image54.emf"/><Relationship Id="rId16" Type="http://schemas.openxmlformats.org/officeDocument/2006/relationships/oleObject" Target="../embeddings/oleObject33.bin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30.bin"/><Relationship Id="rId4" Type="http://schemas.openxmlformats.org/officeDocument/2006/relationships/image" Target="../media/image45.emf"/><Relationship Id="rId5" Type="http://schemas.openxmlformats.org/officeDocument/2006/relationships/oleObject" Target="../embeddings/oleObject31.bin"/><Relationship Id="rId6" Type="http://schemas.openxmlformats.org/officeDocument/2006/relationships/image" Target="../media/image46.emf"/><Relationship Id="rId7" Type="http://schemas.openxmlformats.org/officeDocument/2006/relationships/image" Target="../media/image48.emf"/><Relationship Id="rId8" Type="http://schemas.openxmlformats.org/officeDocument/2006/relationships/image" Target="../media/image49.emf"/><Relationship Id="rId9" Type="http://schemas.openxmlformats.org/officeDocument/2006/relationships/image" Target="../media/image50.emf"/><Relationship Id="rId10" Type="http://schemas.openxmlformats.org/officeDocument/2006/relationships/image" Target="../media/image51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4" Type="http://schemas.openxmlformats.org/officeDocument/2006/relationships/image" Target="../media/image55.emf"/><Relationship Id="rId5" Type="http://schemas.openxmlformats.org/officeDocument/2006/relationships/oleObject" Target="../embeddings/oleObject35.bin"/><Relationship Id="rId6" Type="http://schemas.openxmlformats.org/officeDocument/2006/relationships/image" Target="../media/image56.e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4" Type="http://schemas.openxmlformats.org/officeDocument/2006/relationships/image" Target="../media/image57.emf"/><Relationship Id="rId5" Type="http://schemas.openxmlformats.org/officeDocument/2006/relationships/image" Target="../media/image59.emf"/><Relationship Id="rId6" Type="http://schemas.openxmlformats.org/officeDocument/2006/relationships/oleObject" Target="../embeddings/oleObject37.bin"/><Relationship Id="rId7" Type="http://schemas.openxmlformats.org/officeDocument/2006/relationships/image" Target="../media/image58.emf"/><Relationship Id="rId8" Type="http://schemas.openxmlformats.org/officeDocument/2006/relationships/image" Target="../media/image60.emf"/><Relationship Id="rId9" Type="http://schemas.openxmlformats.org/officeDocument/2006/relationships/image" Target="../media/image61.e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39.bin"/><Relationship Id="rId12" Type="http://schemas.openxmlformats.org/officeDocument/2006/relationships/image" Target="../media/image64.emf"/><Relationship Id="rId13" Type="http://schemas.openxmlformats.org/officeDocument/2006/relationships/oleObject" Target="../embeddings/oleObject40.bin"/><Relationship Id="rId14" Type="http://schemas.openxmlformats.org/officeDocument/2006/relationships/image" Target="../media/image65.em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66.emf"/><Relationship Id="rId4" Type="http://schemas.openxmlformats.org/officeDocument/2006/relationships/image" Target="../media/image67.emf"/><Relationship Id="rId5" Type="http://schemas.openxmlformats.org/officeDocument/2006/relationships/oleObject" Target="../embeddings/oleObject38.bin"/><Relationship Id="rId6" Type="http://schemas.openxmlformats.org/officeDocument/2006/relationships/image" Target="../media/image63.emf"/><Relationship Id="rId7" Type="http://schemas.openxmlformats.org/officeDocument/2006/relationships/image" Target="../media/image68.emf"/><Relationship Id="rId8" Type="http://schemas.openxmlformats.org/officeDocument/2006/relationships/image" Target="../media/image69.emf"/><Relationship Id="rId9" Type="http://schemas.openxmlformats.org/officeDocument/2006/relationships/image" Target="../media/image70.emf"/><Relationship Id="rId10" Type="http://schemas.openxmlformats.org/officeDocument/2006/relationships/image" Target="../media/image71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4" Type="http://schemas.openxmlformats.org/officeDocument/2006/relationships/oleObject" Target="../embeddings/oleObject41.bin"/><Relationship Id="rId5" Type="http://schemas.openxmlformats.org/officeDocument/2006/relationships/image" Target="../media/image72.emf"/><Relationship Id="rId6" Type="http://schemas.openxmlformats.org/officeDocument/2006/relationships/image" Target="../media/image74.emf"/><Relationship Id="rId7" Type="http://schemas.openxmlformats.org/officeDocument/2006/relationships/image" Target="../media/image75.emf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4" Type="http://schemas.openxmlformats.org/officeDocument/2006/relationships/image" Target="../media/image79.emf"/><Relationship Id="rId5" Type="http://schemas.openxmlformats.org/officeDocument/2006/relationships/image" Target="../media/image80.emf"/><Relationship Id="rId6" Type="http://schemas.openxmlformats.org/officeDocument/2006/relationships/image" Target="../media/image68.emf"/><Relationship Id="rId7" Type="http://schemas.openxmlformats.org/officeDocument/2006/relationships/oleObject" Target="../embeddings/oleObject42.bin"/><Relationship Id="rId8" Type="http://schemas.openxmlformats.org/officeDocument/2006/relationships/image" Target="../media/image77.emf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emf"/><Relationship Id="rId3" Type="http://schemas.openxmlformats.org/officeDocument/2006/relationships/image" Target="../media/image82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4" Type="http://schemas.openxmlformats.org/officeDocument/2006/relationships/image" Target="../media/image86.emf"/><Relationship Id="rId5" Type="http://schemas.openxmlformats.org/officeDocument/2006/relationships/oleObject" Target="../embeddings/oleObject43.bin"/><Relationship Id="rId6" Type="http://schemas.openxmlformats.org/officeDocument/2006/relationships/image" Target="../media/image83.emf"/><Relationship Id="rId7" Type="http://schemas.openxmlformats.org/officeDocument/2006/relationships/oleObject" Target="../embeddings/oleObject44.bin"/><Relationship Id="rId8" Type="http://schemas.openxmlformats.org/officeDocument/2006/relationships/image" Target="../media/image84.emf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emf"/><Relationship Id="rId3" Type="http://schemas.openxmlformats.org/officeDocument/2006/relationships/image" Target="../media/image8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emf"/><Relationship Id="rId5" Type="http://schemas.openxmlformats.org/officeDocument/2006/relationships/image" Target="../media/image5.emf"/><Relationship Id="rId6" Type="http://schemas.openxmlformats.org/officeDocument/2006/relationships/image" Target="../media/image6.emf"/><Relationship Id="rId7" Type="http://schemas.openxmlformats.org/officeDocument/2006/relationships/image" Target="../media/image7.emf"/><Relationship Id="rId8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8.jpeg"/><Relationship Id="rId5" Type="http://schemas.openxmlformats.org/officeDocument/2006/relationships/image" Target="../media/image10.emf"/><Relationship Id="rId6" Type="http://schemas.openxmlformats.org/officeDocument/2006/relationships/oleObject" Target="../embeddings/oleObject1.bin"/><Relationship Id="rId7" Type="http://schemas.openxmlformats.org/officeDocument/2006/relationships/image" Target="../media/image9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11.emf"/><Relationship Id="rId5" Type="http://schemas.openxmlformats.org/officeDocument/2006/relationships/oleObject" Target="../embeddings/oleObject3.bin"/><Relationship Id="rId6" Type="http://schemas.openxmlformats.org/officeDocument/2006/relationships/image" Target="../media/image12.emf"/><Relationship Id="rId7" Type="http://schemas.openxmlformats.org/officeDocument/2006/relationships/oleObject" Target="../embeddings/oleObject4.bin"/><Relationship Id="rId8" Type="http://schemas.openxmlformats.org/officeDocument/2006/relationships/image" Target="../media/image13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14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875" y="247473"/>
            <a:ext cx="7950200" cy="16891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Multiplicities at LHC from BH Production </a:t>
            </a:r>
            <a:r>
              <a:rPr lang="en-US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en-US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en-US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BNL.</a:t>
            </a:r>
            <a:r>
              <a:rPr lang="en-US" sz="36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: </a:t>
            </a:r>
            <a:r>
              <a:rPr lang="en-US" sz="27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16</a:t>
            </a:r>
            <a:r>
              <a:rPr lang="en-US" sz="2700" b="1" baseline="3000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th</a:t>
            </a:r>
            <a:r>
              <a:rPr lang="en-US" sz="27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27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Dec, 2011</a:t>
            </a:r>
            <a:endParaRPr lang="en-US" sz="27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102225"/>
            <a:ext cx="6400800" cy="1752600"/>
          </a:xfrm>
        </p:spPr>
        <p:txBody>
          <a:bodyPr>
            <a:normAutofit/>
          </a:bodyPr>
          <a:lstStyle/>
          <a:p>
            <a:r>
              <a:rPr lang="en-US" sz="2000" dirty="0" err="1" smtClean="0"/>
              <a:t>Anastasios</a:t>
            </a:r>
            <a:r>
              <a:rPr lang="en-US" sz="2000" dirty="0" smtClean="0"/>
              <a:t> </a:t>
            </a:r>
            <a:r>
              <a:rPr lang="en-US" sz="2000" dirty="0" err="1" smtClean="0"/>
              <a:t>Taliotis</a:t>
            </a:r>
            <a:r>
              <a:rPr lang="en-US" sz="2000" dirty="0" smtClean="0"/>
              <a:t>: Un. Of Crete, CCTP</a:t>
            </a:r>
          </a:p>
          <a:p>
            <a:endParaRPr lang="en-US" sz="2000" dirty="0"/>
          </a:p>
          <a:p>
            <a:r>
              <a:rPr lang="en-US" sz="2000" dirty="0" smtClean="0"/>
              <a:t>Elias </a:t>
            </a:r>
            <a:r>
              <a:rPr lang="en-US" sz="2000" dirty="0" err="1" smtClean="0"/>
              <a:t>Kiritsis</a:t>
            </a:r>
            <a:r>
              <a:rPr lang="en-US" sz="2000" dirty="0" smtClean="0"/>
              <a:t> and </a:t>
            </a:r>
            <a:r>
              <a:rPr lang="en-US" sz="2000" dirty="0" err="1" smtClean="0"/>
              <a:t>Anastasios</a:t>
            </a:r>
            <a:r>
              <a:rPr lang="en-US" sz="2000" dirty="0" smtClean="0"/>
              <a:t> </a:t>
            </a:r>
            <a:r>
              <a:rPr lang="en-US" sz="2000" dirty="0" err="1" smtClean="0"/>
              <a:t>Taliotis</a:t>
            </a:r>
            <a:r>
              <a:rPr lang="en-US" sz="2000" dirty="0" smtClean="0"/>
              <a:t> </a:t>
            </a:r>
            <a:r>
              <a:rPr lang="en-US" sz="2000" dirty="0" err="1" smtClean="0"/>
              <a:t>Arxiv</a:t>
            </a:r>
            <a:r>
              <a:rPr lang="en-US" sz="2000" dirty="0" smtClean="0"/>
              <a:t>:[</a:t>
            </a:r>
            <a:r>
              <a:rPr lang="en-US" sz="2000" b="1" dirty="0"/>
              <a:t>1111.1931</a:t>
            </a:r>
            <a:r>
              <a:rPr lang="en-US" sz="2000" dirty="0" smtClean="0"/>
              <a:t>]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6624" y="2047698"/>
            <a:ext cx="4349751" cy="316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36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3366FF"/>
                </a:solidFill>
              </a:rPr>
              <a:t>AdS</a:t>
            </a:r>
            <a:r>
              <a:rPr lang="en-US" dirty="0" smtClean="0">
                <a:solidFill>
                  <a:srgbClr val="3366FF"/>
                </a:solidFill>
              </a:rPr>
              <a:t>/CFT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4400" dirty="0" smtClean="0"/>
              <a:t>Basic Result </a:t>
            </a:r>
            <a:r>
              <a:rPr lang="en-US" sz="4400" dirty="0" err="1" smtClean="0"/>
              <a:t>AdS</a:t>
            </a:r>
            <a:r>
              <a:rPr lang="en-US" sz="4400" dirty="0" smtClean="0"/>
              <a:t>/CFT:</a:t>
            </a:r>
          </a:p>
          <a:p>
            <a:pPr marL="0" lvl="6" indent="0">
              <a:buNone/>
            </a:pPr>
            <a:endParaRPr lang="en-US" sz="4400" dirty="0" smtClean="0"/>
          </a:p>
          <a:p>
            <a:pPr marL="0" lvl="6" indent="0">
              <a:buNone/>
            </a:pPr>
            <a:r>
              <a:rPr lang="en-US" sz="3200" dirty="0" smtClean="0"/>
              <a:t>						</a:t>
            </a:r>
            <a:r>
              <a:rPr lang="en-US" sz="5200" dirty="0" smtClean="0">
                <a:solidFill>
                  <a:srgbClr val="3366FF"/>
                </a:solidFill>
              </a:rPr>
              <a:t>S</a:t>
            </a:r>
            <a:r>
              <a:rPr lang="en-US" sz="5200" baseline="-25000" dirty="0" smtClean="0">
                <a:solidFill>
                  <a:srgbClr val="3366FF"/>
                </a:solidFill>
              </a:rPr>
              <a:t>ST</a:t>
            </a:r>
            <a:r>
              <a:rPr lang="en-US" sz="5200" dirty="0" smtClean="0">
                <a:solidFill>
                  <a:srgbClr val="3366FF"/>
                </a:solidFill>
              </a:rPr>
              <a:t> = S</a:t>
            </a:r>
            <a:r>
              <a:rPr lang="en-US" sz="5200" baseline="-25000" dirty="0" smtClean="0">
                <a:solidFill>
                  <a:srgbClr val="3366FF"/>
                </a:solidFill>
              </a:rPr>
              <a:t>GT</a:t>
            </a:r>
          </a:p>
          <a:p>
            <a:endParaRPr lang="en-US" sz="4400" dirty="0" smtClean="0"/>
          </a:p>
          <a:p>
            <a:r>
              <a:rPr lang="en-US" sz="4400" dirty="0" smtClean="0"/>
              <a:t>Conclude: Estimating </a:t>
            </a:r>
            <a:r>
              <a:rPr lang="en-US" sz="4400" dirty="0" err="1" smtClean="0"/>
              <a:t>S</a:t>
            </a:r>
            <a:r>
              <a:rPr lang="en-US" sz="4400" baseline="30000" dirty="0" err="1" smtClean="0"/>
              <a:t>prod</a:t>
            </a:r>
            <a:r>
              <a:rPr lang="en-US" sz="4400" baseline="-25000" dirty="0" err="1" smtClean="0"/>
              <a:t>ST</a:t>
            </a:r>
            <a:r>
              <a:rPr lang="en-US" sz="4400" dirty="0" err="1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4400" dirty="0" err="1" smtClean="0">
                <a:sym typeface="Wingdings"/>
              </a:rPr>
              <a:t>N</a:t>
            </a:r>
            <a:r>
              <a:rPr lang="en-US" sz="4400" baseline="-25000" dirty="0" err="1" smtClean="0"/>
              <a:t>ch</a:t>
            </a:r>
            <a:endParaRPr lang="en-US" sz="4400" baseline="-25000" dirty="0" smtClean="0"/>
          </a:p>
          <a:p>
            <a:endParaRPr lang="en-US" baseline="-25000" dirty="0"/>
          </a:p>
          <a:p>
            <a:r>
              <a:rPr lang="en-US" dirty="0" smtClean="0">
                <a:solidFill>
                  <a:srgbClr val="3366FF"/>
                </a:solidFill>
              </a:rPr>
              <a:t>Estimate </a:t>
            </a:r>
            <a:r>
              <a:rPr lang="en-US" dirty="0" err="1" smtClean="0">
                <a:solidFill>
                  <a:srgbClr val="3366FF"/>
                </a:solidFill>
              </a:rPr>
              <a:t>S</a:t>
            </a:r>
            <a:r>
              <a:rPr lang="en-US" baseline="-25000" dirty="0" err="1" smtClean="0">
                <a:solidFill>
                  <a:srgbClr val="3366FF"/>
                </a:solidFill>
              </a:rPr>
              <a:t>prod</a:t>
            </a:r>
            <a:r>
              <a:rPr lang="en-US" baseline="-25000" dirty="0" smtClean="0">
                <a:solidFill>
                  <a:srgbClr val="3366FF"/>
                </a:solidFill>
              </a:rPr>
              <a:t> </a:t>
            </a:r>
            <a:r>
              <a:rPr lang="en-US" dirty="0" smtClean="0">
                <a:solidFill>
                  <a:srgbClr val="3366FF"/>
                </a:solidFill>
              </a:rPr>
              <a:t>using standard </a:t>
            </a:r>
            <a:r>
              <a:rPr lang="en-US" dirty="0" err="1" smtClean="0">
                <a:solidFill>
                  <a:srgbClr val="3366FF"/>
                </a:solidFill>
              </a:rPr>
              <a:t>thms</a:t>
            </a:r>
            <a:r>
              <a:rPr lang="en-US" dirty="0" smtClean="0">
                <a:solidFill>
                  <a:srgbClr val="3366FF"/>
                </a:solidFill>
              </a:rPr>
              <a:t> of GR </a:t>
            </a:r>
          </a:p>
          <a:p>
            <a:pPr marL="3657600" lvl="8" indent="0">
              <a:buNone/>
            </a:pPr>
            <a:r>
              <a:rPr lang="en-US" dirty="0"/>
              <a:t> </a:t>
            </a:r>
            <a:r>
              <a:rPr lang="en-US" dirty="0" smtClean="0"/>
              <a:t>     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[Penrose, Hawking, Ellis]</a:t>
            </a:r>
          </a:p>
          <a:p>
            <a:pPr marL="0" indent="0">
              <a:buNone/>
            </a:pPr>
            <a:endParaRPr lang="en-US" sz="4400" baseline="-25000" dirty="0"/>
          </a:p>
          <a:p>
            <a:endParaRPr lang="en-US" sz="4400" baseline="-25000" dirty="0" smtClean="0"/>
          </a:p>
          <a:p>
            <a:endParaRPr lang="en-US" sz="4400" baseline="-25000" dirty="0"/>
          </a:p>
          <a:p>
            <a:endParaRPr lang="en-US" sz="3200" baseline="-25000" dirty="0"/>
          </a:p>
          <a:p>
            <a:pPr marL="2743200" lvl="6" indent="0">
              <a:buNone/>
            </a:pPr>
            <a:endParaRPr lang="en-US" sz="3200" baseline="-25000" dirty="0" smtClean="0"/>
          </a:p>
          <a:p>
            <a:pPr marL="2743200" lvl="6" indent="0">
              <a:buNone/>
            </a:pPr>
            <a:endParaRPr lang="en-US" sz="3200" baseline="-250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3249477" y="2840961"/>
            <a:ext cx="2339260" cy="78544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27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27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336F3-26F2-B64B-9A8A-F1E0F1DB040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912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64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98" tmFilter="0, 0; 0.125,0.2665; 0.25,0.4; 0.375,0.465; 0.5,0.5;  0.625,0.535; 0.75,0.6; 0.875,0.7335; 1,1">
                                          <p:stCondLst>
                                            <p:cond delay="59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99" tmFilter="0, 0; 0.125,0.2665; 0.25,0.4; 0.375,0.465; 0.5,0.5;  0.625,0.535; 0.75,0.6; 0.875,0.7335; 1,1">
                                          <p:stCondLst>
                                            <p:cond delay="119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48" tmFilter="0, 0; 0.125,0.2665; 0.25,0.4; 0.375,0.465; 0.5,0.5;  0.625,0.535; 0.75,0.6; 0.875,0.7335; 1,1">
                                          <p:stCondLst>
                                            <p:cond delay="149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3">
                                          <p:stCondLst>
                                            <p:cond delay="58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49" decel="50000">
                                          <p:stCondLst>
                                            <p:cond delay="6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3">
                                          <p:stCondLst>
                                            <p:cond delay="118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49" decel="50000">
                                          <p:stCondLst>
                                            <p:cond delay="120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3">
                                          <p:stCondLst>
                                            <p:cond delay="147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49" decel="50000">
                                          <p:stCondLst>
                                            <p:cond delay="150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3">
                                          <p:stCondLst>
                                            <p:cond delay="162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49" decel="50000">
                                          <p:stCondLst>
                                            <p:cond delay="165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91453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>
                <a:solidFill>
                  <a:srgbClr val="3366FF"/>
                </a:solidFill>
              </a:rPr>
              <a:t>Introduction to TS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336F3-26F2-B64B-9A8A-F1E0F1DB040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197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30447"/>
            <a:ext cx="8686800" cy="4525963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FFD0D0"/>
                </a:solidFill>
              </a:rPr>
              <a:t>What this method does not:</a:t>
            </a: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[Ads:,</a:t>
            </a:r>
            <a:r>
              <a:rPr lang="en-US" sz="1600" dirty="0" err="1" smtClean="0">
                <a:solidFill>
                  <a:schemeClr val="bg1">
                    <a:lumMod val="65000"/>
                  </a:schemeClr>
                </a:solidFill>
              </a:rPr>
              <a:t>Albacete,Kovcegov,Taliotis;Romatscke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,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       </a:t>
            </a:r>
            <a:r>
              <a:rPr lang="en-US" sz="1600" dirty="0" err="1" smtClean="0">
                <a:solidFill>
                  <a:schemeClr val="bg1">
                    <a:lumMod val="65000"/>
                  </a:schemeClr>
                </a:solidFill>
              </a:rPr>
              <a:t>Chesler,Yaffe,Heller,Janik</a:t>
            </a:r>
            <a:r>
              <a:rPr lang="en-US" sz="1600" dirty="0" err="1">
                <a:solidFill>
                  <a:schemeClr val="bg1">
                    <a:lumMod val="65000"/>
                  </a:schemeClr>
                </a:solidFill>
              </a:rPr>
              <a:t>,</a:t>
            </a:r>
            <a:r>
              <a:rPr lang="en-US" sz="1600" dirty="0" err="1" smtClean="0">
                <a:solidFill>
                  <a:schemeClr val="bg1">
                    <a:lumMod val="65000"/>
                  </a:schemeClr>
                </a:solidFill>
              </a:rPr>
              <a:t>Peschanski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…, </a:t>
            </a:r>
            <a:r>
              <a:rPr lang="en-US" sz="1600" dirty="0" err="1" smtClean="0">
                <a:solidFill>
                  <a:schemeClr val="bg1">
                    <a:lumMod val="65000"/>
                  </a:schemeClr>
                </a:solidFill>
              </a:rPr>
              <a:t>Flat:D’Eath,Payne,Konstantinu,Tomaras,Spirin,Taliotis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…]</a:t>
            </a:r>
          </a:p>
          <a:p>
            <a:r>
              <a:rPr lang="en-US" sz="2400" dirty="0" smtClean="0">
                <a:solidFill>
                  <a:srgbClr val="4FFF7D"/>
                </a:solidFill>
              </a:rPr>
              <a:t>What this method can do: </a:t>
            </a:r>
            <a:r>
              <a:rPr lang="en-US" sz="2400" dirty="0" err="1" smtClean="0">
                <a:solidFill>
                  <a:srgbClr val="4FFF7D"/>
                </a:solidFill>
              </a:rPr>
              <a:t>S</a:t>
            </a:r>
            <a:r>
              <a:rPr lang="en-US" sz="2400" baseline="-25000" dirty="0" err="1" smtClean="0">
                <a:solidFill>
                  <a:srgbClr val="4FFF7D"/>
                </a:solidFill>
              </a:rPr>
              <a:t>trap</a:t>
            </a:r>
            <a:r>
              <a:rPr lang="en-US" sz="2400" dirty="0" err="1" smtClean="0">
                <a:solidFill>
                  <a:srgbClr val="4FFF7D"/>
                </a:solidFill>
              </a:rPr>
              <a:t>≤S</a:t>
            </a:r>
            <a:r>
              <a:rPr lang="en-US" sz="2400" baseline="-25000" dirty="0" err="1" smtClean="0">
                <a:solidFill>
                  <a:srgbClr val="4FFF7D"/>
                </a:solidFill>
              </a:rPr>
              <a:t>prod</a:t>
            </a:r>
            <a:r>
              <a:rPr lang="en-US" sz="2400" baseline="-25000" dirty="0" smtClean="0">
                <a:solidFill>
                  <a:srgbClr val="4FFF7D"/>
                </a:solidFill>
              </a:rPr>
              <a:t> </a:t>
            </a:r>
            <a:r>
              <a:rPr lang="en-US" sz="2400" dirty="0" smtClean="0">
                <a:solidFill>
                  <a:srgbClr val="4FFF7D"/>
                </a:solidFill>
              </a:rPr>
              <a:t>. By reducing to unusual BV problem     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[</a:t>
            </a:r>
            <a:r>
              <a:rPr lang="en-US" sz="1600" dirty="0" err="1" smtClean="0">
                <a:solidFill>
                  <a:schemeClr val="bg1">
                    <a:lumMod val="65000"/>
                  </a:schemeClr>
                </a:solidFill>
              </a:rPr>
              <a:t>Giddings,Eardly,Nastase,Kung,Gubser,Yarom,Pufu,Kovchegov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, 			 		   	        </a:t>
            </a:r>
            <a:r>
              <a:rPr lang="en-US" sz="1600" dirty="0" err="1" smtClean="0">
                <a:solidFill>
                  <a:schemeClr val="bg1">
                    <a:lumMod val="65000"/>
                  </a:schemeClr>
                </a:solidFill>
              </a:rPr>
              <a:t>Shuryak,Lin,kiritsis,Taliotis,Aref’eva,Bagrov,Joukovskaya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,...]</a:t>
            </a:r>
            <a:endParaRPr lang="en-US" sz="1600" baseline="-250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2400" dirty="0" smtClean="0"/>
              <a:t>    </a:t>
            </a:r>
            <a:endParaRPr lang="en-US" sz="2400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697" y="3517106"/>
            <a:ext cx="5210175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405676" y="5029200"/>
            <a:ext cx="1928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[Picture from GYP]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1634" y="3928546"/>
            <a:ext cx="1389063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marginally</a:t>
            </a:r>
          </a:p>
          <a:p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trapped</a:t>
            </a:r>
          </a:p>
          <a:p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surface</a:t>
            </a:r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>
            <a:off x="1984507" y="4466168"/>
            <a:ext cx="91440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336F3-26F2-B64B-9A8A-F1E0F1DB040B}" type="slidenum">
              <a:rPr lang="en-US" smtClean="0"/>
              <a:t>11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5498" y="2800318"/>
            <a:ext cx="1328053" cy="108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784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4D Flat</a:t>
            </a:r>
            <a:endParaRPr lang="en-US" dirty="0"/>
          </a:p>
        </p:txBody>
      </p:sp>
      <p:graphicFrame>
        <p:nvGraphicFramePr>
          <p:cNvPr id="4" name="Content Placeholder 22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2777750"/>
              </p:ext>
            </p:extLst>
          </p:nvPr>
        </p:nvGraphicFramePr>
        <p:xfrm>
          <a:off x="1118164" y="2697163"/>
          <a:ext cx="6600825" cy="541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40" name="Equation" r:id="rId3" imgW="3086100" imgH="228600" progId="Equation.3">
                  <p:embed/>
                </p:oleObj>
              </mc:Choice>
              <mc:Fallback>
                <p:oleObj name="Equation" r:id="rId3" imgW="30861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18164" y="2697163"/>
                        <a:ext cx="6600825" cy="5413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3996" y="1414795"/>
            <a:ext cx="1651000" cy="1346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83974" y="1672041"/>
            <a:ext cx="26400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Superimpose two</a:t>
            </a:r>
          </a:p>
          <a:p>
            <a:r>
              <a:rPr lang="en-US" sz="2400" dirty="0" smtClean="0"/>
              <a:t>A/S solutions</a:t>
            </a:r>
            <a:endParaRPr lang="en-US" sz="2400" dirty="0"/>
          </a:p>
        </p:txBody>
      </p:sp>
      <p:graphicFrame>
        <p:nvGraphicFramePr>
          <p:cNvPr id="12" name="Content Placeholder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9792373"/>
              </p:ext>
            </p:extLst>
          </p:nvPr>
        </p:nvGraphicFramePr>
        <p:xfrm>
          <a:off x="4445000" y="4054040"/>
          <a:ext cx="3041650" cy="1139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41" name="Equation" r:id="rId6" imgW="1422400" imgH="482600" progId="Equation.3">
                  <p:embed/>
                </p:oleObj>
              </mc:Choice>
              <mc:Fallback>
                <p:oleObj name="Equation" r:id="rId6" imgW="1422400" imgH="482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445000" y="4054040"/>
                        <a:ext cx="3041650" cy="1139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Content Placeholder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5830444"/>
              </p:ext>
            </p:extLst>
          </p:nvPr>
        </p:nvGraphicFramePr>
        <p:xfrm>
          <a:off x="1807144" y="5524415"/>
          <a:ext cx="5678487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42" name="Equation" r:id="rId8" imgW="2654300" imgH="241300" progId="Equation.3">
                  <p:embed/>
                </p:oleObj>
              </mc:Choice>
              <mc:Fallback>
                <p:oleObj name="Equation" r:id="rId8" imgW="26543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807144" y="5524415"/>
                        <a:ext cx="5678487" cy="571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Content Placeholder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352699"/>
              </p:ext>
            </p:extLst>
          </p:nvPr>
        </p:nvGraphicFramePr>
        <p:xfrm>
          <a:off x="5264150" y="1672041"/>
          <a:ext cx="2879725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43" name="Equation" r:id="rId10" imgW="1346200" imgH="279400" progId="Equation.3">
                  <p:embed/>
                </p:oleObj>
              </mc:Choice>
              <mc:Fallback>
                <p:oleObj name="Equation" r:id="rId10" imgW="13462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264150" y="1672041"/>
                        <a:ext cx="2879725" cy="660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ight Bracket 16"/>
          <p:cNvSpPr/>
          <p:nvPr/>
        </p:nvSpPr>
        <p:spPr>
          <a:xfrm rot="16200000" flipH="1">
            <a:off x="4129729" y="2849987"/>
            <a:ext cx="260529" cy="1037558"/>
          </a:xfrm>
          <a:prstGeom prst="rightBracket">
            <a:avLst>
              <a:gd name="adj" fmla="val 66156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Bracket 17"/>
          <p:cNvSpPr/>
          <p:nvPr/>
        </p:nvSpPr>
        <p:spPr>
          <a:xfrm rot="16200000" flipH="1">
            <a:off x="6856234" y="2894660"/>
            <a:ext cx="260528" cy="998266"/>
          </a:xfrm>
          <a:prstGeom prst="rightBracket">
            <a:avLst>
              <a:gd name="adj" fmla="val 66156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0228551"/>
              </p:ext>
            </p:extLst>
          </p:nvPr>
        </p:nvGraphicFramePr>
        <p:xfrm>
          <a:off x="3987185" y="3499031"/>
          <a:ext cx="505561" cy="4154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44" name="Equation" r:id="rId12" imgW="177800" imgH="203200" progId="Equation.3">
                  <p:embed/>
                </p:oleObj>
              </mc:Choice>
              <mc:Fallback>
                <p:oleObj name="Equation" r:id="rId12" imgW="1778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987185" y="3499031"/>
                        <a:ext cx="505561" cy="4154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2425308"/>
              </p:ext>
            </p:extLst>
          </p:nvPr>
        </p:nvGraphicFramePr>
        <p:xfrm>
          <a:off x="6785583" y="3607372"/>
          <a:ext cx="505561" cy="4154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45" name="Equation" r:id="rId14" imgW="177800" imgH="203200" progId="Equation.3">
                  <p:embed/>
                </p:oleObj>
              </mc:Choice>
              <mc:Fallback>
                <p:oleObj name="Equation" r:id="rId14" imgW="1778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785583" y="3607372"/>
                        <a:ext cx="505561" cy="4154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883974" y="4334548"/>
            <a:ext cx="15532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Head On &amp;</a:t>
            </a:r>
            <a:endParaRPr lang="en-US" sz="2400" dirty="0"/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6568199"/>
              </p:ext>
            </p:extLst>
          </p:nvPr>
        </p:nvGraphicFramePr>
        <p:xfrm>
          <a:off x="2437254" y="4381500"/>
          <a:ext cx="1706563" cy="414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46" name="Equation" r:id="rId16" imgW="723900" imgH="203200" progId="Equation.3">
                  <p:embed/>
                </p:oleObj>
              </mc:Choice>
              <mc:Fallback>
                <p:oleObj name="Equation" r:id="rId16" imgW="7239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2437254" y="4381500"/>
                        <a:ext cx="1706563" cy="414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336F3-26F2-B64B-9A8A-F1E0F1DB040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123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Content Placeholder 22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1275410"/>
              </p:ext>
            </p:extLst>
          </p:nvPr>
        </p:nvGraphicFramePr>
        <p:xfrm>
          <a:off x="843805" y="1986922"/>
          <a:ext cx="3550553" cy="8746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87" name="Equation" r:id="rId3" imgW="1803400" imgH="444500" progId="Equation.3">
                  <p:embed/>
                </p:oleObj>
              </mc:Choice>
              <mc:Fallback>
                <p:oleObj name="Equation" r:id="rId3" imgW="18034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43805" y="1986922"/>
                        <a:ext cx="3550553" cy="8746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Content Placeholder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1870237"/>
              </p:ext>
            </p:extLst>
          </p:nvPr>
        </p:nvGraphicFramePr>
        <p:xfrm>
          <a:off x="4689475" y="2124075"/>
          <a:ext cx="3722688" cy="601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88" name="Equation" r:id="rId5" imgW="1739900" imgH="254000" progId="Equation.3">
                  <p:embed/>
                </p:oleObj>
              </mc:Choice>
              <mc:Fallback>
                <p:oleObj name="Equation" r:id="rId5" imgW="17399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689475" y="2124075"/>
                        <a:ext cx="3722688" cy="601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Content Placeholder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3202982"/>
              </p:ext>
            </p:extLst>
          </p:nvPr>
        </p:nvGraphicFramePr>
        <p:xfrm>
          <a:off x="1196588" y="3164770"/>
          <a:ext cx="5867401" cy="1139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89" name="Equation" r:id="rId7" imgW="2743200" imgH="482600" progId="Equation.3">
                  <p:embed/>
                </p:oleObj>
              </mc:Choice>
              <mc:Fallback>
                <p:oleObj name="Equation" r:id="rId7" imgW="2743200" imgH="482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96588" y="3164770"/>
                        <a:ext cx="5867401" cy="1139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907366" y="4777824"/>
            <a:ext cx="2448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[Giddings &amp; Eardley,03’]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graphicFrame>
        <p:nvGraphicFramePr>
          <p:cNvPr id="10" name="Content Placeholder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3094681"/>
              </p:ext>
            </p:extLst>
          </p:nvPr>
        </p:nvGraphicFramePr>
        <p:xfrm>
          <a:off x="1555114" y="964773"/>
          <a:ext cx="5678487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90" name="Equation" r:id="rId9" imgW="2654300" imgH="241300" progId="Equation.3">
                  <p:embed/>
                </p:oleObj>
              </mc:Choice>
              <mc:Fallback>
                <p:oleObj name="Equation" r:id="rId9" imgW="26543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55114" y="964773"/>
                        <a:ext cx="5678487" cy="571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336F3-26F2-B64B-9A8A-F1E0F1DB040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187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79276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>
                <a:solidFill>
                  <a:srgbClr val="3366FF"/>
                </a:solidFill>
              </a:rPr>
              <a:t>Review Earlier Works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336F3-26F2-B64B-9A8A-F1E0F1DB040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182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34014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>
              <a:solidFill>
                <a:srgbClr val="3366FF"/>
              </a:solidFill>
            </a:endParaRPr>
          </a:p>
          <a:p>
            <a:endParaRPr lang="en-US" dirty="0" smtClean="0">
              <a:solidFill>
                <a:srgbClr val="3366FF"/>
              </a:solidFill>
            </a:endParaRPr>
          </a:p>
          <a:p>
            <a:r>
              <a:rPr lang="en-US" dirty="0" err="1" smtClean="0">
                <a:solidFill>
                  <a:srgbClr val="3366FF"/>
                </a:solidFill>
              </a:rPr>
              <a:t>AdS</a:t>
            </a:r>
            <a:r>
              <a:rPr lang="en-US" dirty="0" smtClean="0">
                <a:solidFill>
                  <a:srgbClr val="3366FF"/>
                </a:solidFill>
              </a:rPr>
              <a:t> Dictionary:</a:t>
            </a:r>
          </a:p>
          <a:p>
            <a:endParaRPr lang="en-US" dirty="0">
              <a:solidFill>
                <a:srgbClr val="3366FF"/>
              </a:solidFill>
            </a:endParaRPr>
          </a:p>
          <a:p>
            <a:r>
              <a:rPr lang="en-US" dirty="0" smtClean="0">
                <a:solidFill>
                  <a:srgbClr val="3366FF"/>
                </a:solidFill>
              </a:rPr>
              <a:t>BC of TS imply                       . </a:t>
            </a:r>
            <a:r>
              <a:rPr lang="en-US" u="sng" dirty="0" smtClean="0">
                <a:solidFill>
                  <a:srgbClr val="3366FF"/>
                </a:solidFill>
              </a:rPr>
              <a:t>Note presence </a:t>
            </a:r>
          </a:p>
          <a:p>
            <a:endParaRPr lang="en-US" dirty="0" smtClean="0">
              <a:solidFill>
                <a:srgbClr val="3366FF"/>
              </a:solidFill>
            </a:endParaRPr>
          </a:p>
          <a:p>
            <a:r>
              <a:rPr lang="en-US" dirty="0" smtClean="0">
                <a:solidFill>
                  <a:srgbClr val="3366FF"/>
                </a:solidFill>
              </a:rPr>
              <a:t>Then</a:t>
            </a:r>
            <a:endParaRPr lang="en-US" dirty="0">
              <a:solidFill>
                <a:srgbClr val="3366FF"/>
              </a:solidFill>
            </a:endParaRPr>
          </a:p>
        </p:txBody>
      </p:sp>
      <p:graphicFrame>
        <p:nvGraphicFramePr>
          <p:cNvPr id="4" name="Content Placeholder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0649190"/>
              </p:ext>
            </p:extLst>
          </p:nvPr>
        </p:nvGraphicFramePr>
        <p:xfrm>
          <a:off x="457200" y="1751869"/>
          <a:ext cx="82169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81" name="Equation" r:id="rId3" imgW="3365500" imgH="228600" progId="Equation.3">
                  <p:embed/>
                </p:oleObj>
              </mc:Choice>
              <mc:Fallback>
                <p:oleObj name="Equation" r:id="rId3" imgW="33655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7200" y="1751869"/>
                        <a:ext cx="8216900" cy="55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Content Placeholder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3975909"/>
              </p:ext>
            </p:extLst>
          </p:nvPr>
        </p:nvGraphicFramePr>
        <p:xfrm>
          <a:off x="2473325" y="2310669"/>
          <a:ext cx="3500438" cy="798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82" name="Equation" r:id="rId5" imgW="1778000" imgH="406400" progId="Equation.3">
                  <p:embed/>
                </p:oleObj>
              </mc:Choice>
              <mc:Fallback>
                <p:oleObj name="Equation" r:id="rId5" imgW="17780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473325" y="2310669"/>
                        <a:ext cx="3500438" cy="798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Content Placeholder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494606"/>
              </p:ext>
            </p:extLst>
          </p:nvPr>
        </p:nvGraphicFramePr>
        <p:xfrm>
          <a:off x="3508985" y="3202128"/>
          <a:ext cx="5235575" cy="946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83" name="Equation" r:id="rId7" imgW="2654300" imgH="482600" progId="Equation.3">
                  <p:embed/>
                </p:oleObj>
              </mc:Choice>
              <mc:Fallback>
                <p:oleObj name="Equation" r:id="rId7" imgW="2654300" imgH="482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508985" y="3202128"/>
                        <a:ext cx="5235575" cy="946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Content Placeholder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3441163"/>
              </p:ext>
            </p:extLst>
          </p:nvPr>
        </p:nvGraphicFramePr>
        <p:xfrm>
          <a:off x="3394075" y="4446588"/>
          <a:ext cx="2030413" cy="773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84" name="Equation" r:id="rId9" imgW="1028700" imgH="393700" progId="Equation.3">
                  <p:embed/>
                </p:oleObj>
              </mc:Choice>
              <mc:Fallback>
                <p:oleObj name="Equation" r:id="rId9" imgW="10287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394075" y="4446588"/>
                        <a:ext cx="2030413" cy="773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Content Placeholder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003456"/>
              </p:ext>
            </p:extLst>
          </p:nvPr>
        </p:nvGraphicFramePr>
        <p:xfrm>
          <a:off x="8027988" y="4446588"/>
          <a:ext cx="450850" cy="773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85" name="Equation" r:id="rId11" imgW="228600" imgH="393700" progId="Equation.3">
                  <p:embed/>
                </p:oleObj>
              </mc:Choice>
              <mc:Fallback>
                <p:oleObj name="Equation" r:id="rId11" imgW="2286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8027988" y="4446588"/>
                        <a:ext cx="450850" cy="773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Content Placeholder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5975616"/>
              </p:ext>
            </p:extLst>
          </p:nvPr>
        </p:nvGraphicFramePr>
        <p:xfrm>
          <a:off x="2272080" y="5606803"/>
          <a:ext cx="5638800" cy="898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86" name="Equation" r:id="rId13" imgW="2857500" imgH="457200" progId="Equation.3">
                  <p:embed/>
                </p:oleObj>
              </mc:Choice>
              <mc:Fallback>
                <p:oleObj name="Equation" r:id="rId13" imgW="28575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272080" y="5606803"/>
                        <a:ext cx="5638800" cy="898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3366FF"/>
                </a:solidFill>
              </a:rPr>
              <a:t>Shock Metric in </a:t>
            </a:r>
            <a:r>
              <a:rPr lang="en-US" dirty="0" err="1" smtClean="0">
                <a:solidFill>
                  <a:srgbClr val="3366FF"/>
                </a:solidFill>
              </a:rPr>
              <a:t>AdS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336F3-26F2-B64B-9A8A-F1E0F1DB040B}" type="slidenum">
              <a:rPr lang="en-US" smtClean="0"/>
              <a:t>15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973763" y="2509122"/>
            <a:ext cx="34054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[</a:t>
            </a:r>
            <a:r>
              <a:rPr lang="en-US" sz="1600" dirty="0" err="1" smtClean="0">
                <a:solidFill>
                  <a:schemeClr val="bg1">
                    <a:lumMod val="65000"/>
                  </a:schemeClr>
                </a:solidFill>
              </a:rPr>
              <a:t>Gubser,Yarom,Pufu,Tanaka,Hotta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]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22003" y="6398490"/>
            <a:ext cx="34054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[</a:t>
            </a:r>
            <a:r>
              <a:rPr lang="en-US" sz="1600" dirty="0" err="1" smtClean="0">
                <a:solidFill>
                  <a:schemeClr val="bg1">
                    <a:lumMod val="65000"/>
                  </a:schemeClr>
                </a:solidFill>
              </a:rPr>
              <a:t>Gubser,Yarom,Pufu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]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727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68999"/>
            <a:ext cx="8365152" cy="613313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To check data must choose         </a:t>
            </a:r>
            <a:r>
              <a:rPr lang="en-US" sz="2800" dirty="0" smtClean="0">
                <a:sym typeface="Wingdings"/>
              </a:rPr>
              <a:t> Lattice  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sym typeface="Wingdings"/>
              </a:rPr>
              <a:t>[GYP]</a:t>
            </a:r>
          </a:p>
          <a:p>
            <a:endParaRPr lang="en-US" sz="2800" dirty="0" smtClean="0">
              <a:sym typeface="Wingdings"/>
            </a:endParaRPr>
          </a:p>
          <a:p>
            <a:r>
              <a:rPr lang="en-US" sz="2800" dirty="0" err="1" smtClean="0">
                <a:solidFill>
                  <a:srgbClr val="FF0000"/>
                </a:solidFill>
              </a:rPr>
              <a:t>N</a:t>
            </a:r>
            <a:r>
              <a:rPr lang="en-US" sz="2800" baseline="-25000" dirty="0" err="1" smtClean="0">
                <a:solidFill>
                  <a:srgbClr val="FF0000"/>
                </a:solidFill>
              </a:rPr>
              <a:t>ch</a:t>
            </a:r>
            <a:r>
              <a:rPr lang="en-US" sz="2800" dirty="0" smtClean="0">
                <a:solidFill>
                  <a:srgbClr val="FF0000"/>
                </a:solidFill>
              </a:rPr>
              <a:t>~ s</a:t>
            </a:r>
            <a:r>
              <a:rPr lang="en-US" sz="2800" baseline="30000" dirty="0" smtClean="0">
                <a:solidFill>
                  <a:srgbClr val="FF0000"/>
                </a:solidFill>
              </a:rPr>
              <a:t>1</a:t>
            </a:r>
            <a:r>
              <a:rPr lang="en-US" sz="2800" baseline="30000" dirty="0">
                <a:solidFill>
                  <a:srgbClr val="FF0000"/>
                </a:solidFill>
              </a:rPr>
              <a:t>/3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000" dirty="0">
                <a:solidFill>
                  <a:srgbClr val="FF0000"/>
                </a:solidFill>
              </a:rPr>
              <a:t>[GYP,08’</a:t>
            </a:r>
            <a:r>
              <a:rPr lang="en-US" sz="2000" dirty="0" smtClean="0">
                <a:solidFill>
                  <a:srgbClr val="FF0000"/>
                </a:solidFill>
              </a:rPr>
              <a:t>]</a:t>
            </a:r>
            <a:r>
              <a:rPr lang="en-US" sz="2000" dirty="0">
                <a:solidFill>
                  <a:srgbClr val="3366FF"/>
                </a:solidFill>
              </a:rPr>
              <a:t> </a:t>
            </a:r>
            <a:r>
              <a:rPr lang="en-US" sz="2800" dirty="0" smtClean="0">
                <a:solidFill>
                  <a:srgbClr val="3366FF"/>
                </a:solidFill>
              </a:rPr>
              <a:t>        Data </a:t>
            </a:r>
            <a:r>
              <a:rPr lang="en-US" sz="2800" dirty="0" err="1">
                <a:solidFill>
                  <a:srgbClr val="3366FF"/>
                </a:solidFill>
              </a:rPr>
              <a:t>N</a:t>
            </a:r>
            <a:r>
              <a:rPr lang="en-US" sz="2800" baseline="-25000" dirty="0" err="1">
                <a:solidFill>
                  <a:srgbClr val="3366FF"/>
                </a:solidFill>
              </a:rPr>
              <a:t>ch</a:t>
            </a:r>
            <a:r>
              <a:rPr lang="en-US" sz="2800" dirty="0">
                <a:solidFill>
                  <a:srgbClr val="0000FF"/>
                </a:solidFill>
              </a:rPr>
              <a:t>~ s</a:t>
            </a:r>
            <a:r>
              <a:rPr lang="en-US" sz="2800" baseline="30000" dirty="0">
                <a:solidFill>
                  <a:srgbClr val="0000FF"/>
                </a:solidFill>
              </a:rPr>
              <a:t>1/</a:t>
            </a:r>
            <a:r>
              <a:rPr lang="en-US" sz="2800" baseline="30000" dirty="0" smtClean="0">
                <a:solidFill>
                  <a:srgbClr val="0000FF"/>
                </a:solidFill>
              </a:rPr>
              <a:t>4</a:t>
            </a:r>
            <a:r>
              <a:rPr lang="en-US" sz="2000" dirty="0" smtClean="0">
                <a:solidFill>
                  <a:srgbClr val="0000FF"/>
                </a:solidFill>
              </a:rPr>
              <a:t>. Indeed:</a:t>
            </a:r>
          </a:p>
          <a:p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sz="2000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sz="2000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sz="2000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2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Lessons: (</a:t>
            </a:r>
            <a:r>
              <a:rPr lang="en-US" sz="22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2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    A brave effort absorb QFT complexities in a BV problem</a:t>
            </a:r>
          </a:p>
          <a:p>
            <a:pPr marL="0" indent="0">
              <a:buNone/>
            </a:pP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(ii) 	Worth further investigation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Q: What is missing?</a:t>
            </a:r>
          </a:p>
          <a:p>
            <a:pPr lvl="3"/>
            <a:endParaRPr lang="en-US" sz="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3"/>
            <a:endParaRPr lang="en-US" sz="8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3"/>
            <a:endParaRPr lang="en-US" sz="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3"/>
            <a:endParaRPr lang="en-US" sz="8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3"/>
            <a:endParaRPr lang="en-US" sz="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3"/>
            <a:endParaRPr lang="en-US" sz="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aphicFrame>
        <p:nvGraphicFramePr>
          <p:cNvPr id="4" name="Content Placeholder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2772100"/>
              </p:ext>
            </p:extLst>
          </p:nvPr>
        </p:nvGraphicFramePr>
        <p:xfrm>
          <a:off x="4978400" y="737773"/>
          <a:ext cx="450850" cy="87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99" name="Equation" r:id="rId3" imgW="228600" imgH="444500" progId="Equation.3">
                  <p:embed/>
                </p:oleObj>
              </mc:Choice>
              <mc:Fallback>
                <p:oleObj name="Equation" r:id="rId3" imgW="2286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78400" y="737773"/>
                        <a:ext cx="450850" cy="873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Not Equal 4"/>
          <p:cNvSpPr/>
          <p:nvPr/>
        </p:nvSpPr>
        <p:spPr>
          <a:xfrm>
            <a:off x="3208382" y="2007264"/>
            <a:ext cx="409371" cy="367653"/>
          </a:xfrm>
          <a:prstGeom prst="mathNotEqual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8325" y="2524381"/>
            <a:ext cx="4610100" cy="25654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396104" y="3292174"/>
            <a:ext cx="781146" cy="334231"/>
          </a:xfrm>
          <a:prstGeom prst="rect">
            <a:avLst/>
          </a:prstGeom>
          <a:solidFill>
            <a:srgbClr val="FFDDE0"/>
          </a:solidFill>
          <a:ln>
            <a:solidFill>
              <a:srgbClr val="FFDDE0"/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605819" y="4127751"/>
            <a:ext cx="14858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Plot:[GYP,08’]</a:t>
            </a:r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336F3-26F2-B64B-9A8A-F1E0F1DB040B}" type="slidenum">
              <a:rPr lang="en-US" smtClean="0"/>
              <a:t>16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243720" y="2723311"/>
            <a:ext cx="173468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PHOBOS,</a:t>
            </a:r>
          </a:p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Arxiv:0210015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322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09945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3366FF"/>
                </a:solidFill>
              </a:rPr>
              <a:t>Possible Improvement </a:t>
            </a:r>
            <a:r>
              <a:rPr lang="en-US" dirty="0">
                <a:solidFill>
                  <a:srgbClr val="3366FF"/>
                </a:solidFill>
              </a:rPr>
              <a:t>I</a:t>
            </a:r>
            <a:r>
              <a:rPr lang="en-US" dirty="0" smtClean="0">
                <a:solidFill>
                  <a:srgbClr val="3366FF"/>
                </a:solidFill>
              </a:rPr>
              <a:t>ngredients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336F3-26F2-B64B-9A8A-F1E0F1DB040B}" type="slidenum">
              <a:rPr lang="en-US" smtClean="0"/>
              <a:t>17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4458493"/>
            <a:ext cx="8229600" cy="452596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090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597055"/>
          </a:xfrm>
        </p:spPr>
        <p:txBody>
          <a:bodyPr>
            <a:normAutofit fontScale="90000"/>
          </a:bodyPr>
          <a:lstStyle/>
          <a:p>
            <a:r>
              <a:rPr lang="en-US" sz="4900" dirty="0" smtClean="0">
                <a:solidFill>
                  <a:srgbClr val="3366FF"/>
                </a:solidFill>
              </a:rPr>
              <a:t/>
            </a:r>
            <a:br>
              <a:rPr lang="en-US" sz="4900" dirty="0" smtClean="0">
                <a:solidFill>
                  <a:srgbClr val="3366FF"/>
                </a:solidFill>
              </a:rPr>
            </a:br>
            <a:r>
              <a:rPr lang="en-US" sz="4000" dirty="0" smtClean="0">
                <a:solidFill>
                  <a:srgbClr val="FF0000"/>
                </a:solidFill>
              </a:rPr>
              <a:t>IR physics: Confinement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r>
              <a:rPr lang="en-US" dirty="0" smtClean="0"/>
              <a:t>According data large fraction of particles </a:t>
            </a:r>
            <a:r>
              <a:rPr lang="en-US" dirty="0" smtClean="0">
                <a:solidFill>
                  <a:srgbClr val="FF0000"/>
                </a:solidFill>
              </a:rPr>
              <a:t>produced low p</a:t>
            </a:r>
            <a:r>
              <a:rPr lang="en-US" baseline="-25000" dirty="0" smtClean="0">
                <a:solidFill>
                  <a:srgbClr val="FF0000"/>
                </a:solidFill>
              </a:rPr>
              <a:t>T</a:t>
            </a:r>
            <a:r>
              <a:rPr lang="en-US" dirty="0" smtClean="0"/>
              <a:t>~2-300 </a:t>
            </a:r>
            <a:r>
              <a:rPr lang="en-US" dirty="0" err="1" smtClean="0"/>
              <a:t>MeV~</a:t>
            </a:r>
            <a:r>
              <a:rPr lang="en-US" dirty="0" err="1" smtClean="0">
                <a:solidFill>
                  <a:srgbClr val="FF0000"/>
                </a:solidFill>
              </a:rPr>
              <a:t>Λ</a:t>
            </a:r>
            <a:r>
              <a:rPr lang="en-US" baseline="-25000" dirty="0" err="1" smtClean="0">
                <a:solidFill>
                  <a:srgbClr val="FF0000"/>
                </a:solidFill>
              </a:rPr>
              <a:t>QCD</a:t>
            </a:r>
            <a:r>
              <a:rPr lang="en-US" dirty="0" smtClean="0">
                <a:solidFill>
                  <a:srgbClr val="FF0000"/>
                </a:solidFill>
              </a:rPr>
              <a:t>. </a:t>
            </a:r>
            <a:r>
              <a:rPr lang="en-US" sz="1800" dirty="0" smtClean="0">
                <a:solidFill>
                  <a:schemeClr val="bg1">
                    <a:lumMod val="65000"/>
                  </a:schemeClr>
                </a:solidFill>
              </a:rPr>
              <a:t>[CMS Col.]</a:t>
            </a:r>
          </a:p>
          <a:p>
            <a:endParaRPr lang="en-US" dirty="0"/>
          </a:p>
          <a:p>
            <a:r>
              <a:rPr lang="en-US" dirty="0" smtClean="0"/>
              <a:t>Suggests possibility </a:t>
            </a:r>
            <a:r>
              <a:rPr lang="en-US" dirty="0" smtClean="0">
                <a:solidFill>
                  <a:srgbClr val="FF0000"/>
                </a:solidFill>
              </a:rPr>
              <a:t>non-</a:t>
            </a:r>
            <a:r>
              <a:rPr lang="en-US" dirty="0" err="1" smtClean="0">
                <a:solidFill>
                  <a:srgbClr val="FF0000"/>
                </a:solidFill>
              </a:rPr>
              <a:t>pQCD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effects be important</a:t>
            </a:r>
          </a:p>
          <a:p>
            <a:endParaRPr lang="en-US" dirty="0"/>
          </a:p>
          <a:p>
            <a:r>
              <a:rPr lang="en-US" dirty="0" smtClean="0"/>
              <a:t>Conclude: </a:t>
            </a:r>
            <a:r>
              <a:rPr lang="en-US" dirty="0" smtClean="0">
                <a:solidFill>
                  <a:srgbClr val="FF0000"/>
                </a:solidFill>
              </a:rPr>
              <a:t>confinement</a:t>
            </a:r>
            <a:r>
              <a:rPr lang="en-US" dirty="0" smtClean="0"/>
              <a:t> may improve </a:t>
            </a:r>
            <a:r>
              <a:rPr lang="en-US" dirty="0" err="1" smtClean="0"/>
              <a:t>AdS</a:t>
            </a:r>
            <a:r>
              <a:rPr lang="en-US" dirty="0" smtClean="0"/>
              <a:t>/CFT results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336F3-26F2-B64B-9A8A-F1E0F1DB040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766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3366FF"/>
                </a:solidFill>
              </a:rPr>
              <a:t>Outline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Goals: State Problem/Facts from HIC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Tools: Relating </a:t>
            </a:r>
            <a:r>
              <a:rPr lang="en-US" dirty="0" err="1" smtClean="0">
                <a:solidFill>
                  <a:srgbClr val="FF0000"/>
                </a:solidFill>
              </a:rPr>
              <a:t>AdS</a:t>
            </a:r>
            <a:r>
              <a:rPr lang="en-US" dirty="0" smtClean="0">
                <a:solidFill>
                  <a:srgbClr val="FF0000"/>
                </a:solidFill>
              </a:rPr>
              <a:t>/CFT with Multiplicities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Introduction to TS, an example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Review of earlier works</a:t>
            </a:r>
          </a:p>
          <a:p>
            <a:r>
              <a:rPr lang="en-US" dirty="0" smtClean="0"/>
              <a:t>Possible </a:t>
            </a:r>
            <a:r>
              <a:rPr lang="en-US" dirty="0"/>
              <a:t>i</a:t>
            </a:r>
            <a:r>
              <a:rPr lang="en-US" dirty="0" smtClean="0"/>
              <a:t>mprovement </a:t>
            </a:r>
            <a:r>
              <a:rPr lang="en-US" dirty="0"/>
              <a:t>i</a:t>
            </a:r>
            <a:r>
              <a:rPr lang="en-US" dirty="0" smtClean="0"/>
              <a:t>ngredients: IR applied to several geometries</a:t>
            </a:r>
          </a:p>
          <a:p>
            <a:r>
              <a:rPr lang="en-US" dirty="0" smtClean="0"/>
              <a:t>Digression: </a:t>
            </a:r>
            <a:r>
              <a:rPr lang="en-US" dirty="0" err="1" smtClean="0"/>
              <a:t>pQCD</a:t>
            </a:r>
            <a:r>
              <a:rPr lang="en-US" dirty="0" smtClean="0"/>
              <a:t> and the Saturation Scale Qs and weak coupling matching</a:t>
            </a:r>
          </a:p>
          <a:p>
            <a:r>
              <a:rPr lang="en-US" dirty="0" smtClean="0">
                <a:solidFill>
                  <a:srgbClr val="3366FF"/>
                </a:solidFill>
              </a:rPr>
              <a:t>Quantized, </a:t>
            </a:r>
            <a:r>
              <a:rPr lang="en-US" dirty="0" err="1" smtClean="0">
                <a:solidFill>
                  <a:srgbClr val="3366FF"/>
                </a:solidFill>
              </a:rPr>
              <a:t>Normalizable</a:t>
            </a:r>
            <a:r>
              <a:rPr lang="en-US" dirty="0" smtClean="0">
                <a:solidFill>
                  <a:srgbClr val="3366FF"/>
                </a:solidFill>
              </a:rPr>
              <a:t> Modes</a:t>
            </a:r>
          </a:p>
          <a:p>
            <a:r>
              <a:rPr lang="en-US" dirty="0" smtClean="0">
                <a:solidFill>
                  <a:srgbClr val="3366FF"/>
                </a:solidFill>
              </a:rPr>
              <a:t>Results, Data and Predictions</a:t>
            </a:r>
          </a:p>
          <a:p>
            <a:r>
              <a:rPr lang="en-US" dirty="0" smtClean="0">
                <a:solidFill>
                  <a:srgbClr val="3366FF"/>
                </a:solidFill>
              </a:rPr>
              <a:t>Conclusions/Future Work 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336F3-26F2-B64B-9A8A-F1E0F1DB040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03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25546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3366FF"/>
                </a:solidFill>
              </a:rPr>
              <a:t>IHQCD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17454"/>
            <a:ext cx="8229600" cy="5886572"/>
          </a:xfrm>
        </p:spPr>
        <p:txBody>
          <a:bodyPr/>
          <a:lstStyle/>
          <a:p>
            <a:r>
              <a:rPr lang="en-US" dirty="0" err="1" smtClean="0">
                <a:solidFill>
                  <a:srgbClr val="3366FF"/>
                </a:solidFill>
              </a:rPr>
              <a:t>Dilaton</a:t>
            </a:r>
            <a:r>
              <a:rPr lang="en-US" dirty="0" smtClean="0">
                <a:solidFill>
                  <a:srgbClr val="3366FF"/>
                </a:solidFill>
              </a:rPr>
              <a:t>-Gravity Theories 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       [</a:t>
            </a:r>
            <a:r>
              <a:rPr lang="en-US" sz="1600" dirty="0" err="1" smtClean="0">
                <a:solidFill>
                  <a:schemeClr val="bg1">
                    <a:lumMod val="65000"/>
                  </a:schemeClr>
                </a:solidFill>
              </a:rPr>
              <a:t>Gursoy,Kiritsis,Nitti,Mazzanti,Michalogiorgakis,Gubser,Nelore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]</a:t>
            </a:r>
          </a:p>
          <a:p>
            <a:pPr marL="0" indent="0">
              <a:buNone/>
            </a:pP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dirty="0" smtClean="0">
                <a:solidFill>
                  <a:srgbClr val="3366FF"/>
                </a:solidFill>
              </a:rPr>
              <a:t>Appropriate scalar V’s</a:t>
            </a:r>
            <a:r>
              <a:rPr lang="en-US" dirty="0">
                <a:solidFill>
                  <a:srgbClr val="3366FF"/>
                </a:solidFill>
              </a:rPr>
              <a:t> </a:t>
            </a:r>
            <a:r>
              <a:rPr lang="en-US" dirty="0" smtClean="0">
                <a:solidFill>
                  <a:srgbClr val="3366FF"/>
                </a:solidFill>
              </a:rPr>
              <a:t>and using</a:t>
            </a:r>
          </a:p>
          <a:p>
            <a:pPr marL="0" indent="0">
              <a:buNone/>
            </a:pPr>
            <a:endParaRPr lang="en-US" sz="1600" dirty="0" smtClean="0">
              <a:solidFill>
                <a:srgbClr val="3366FF"/>
              </a:solidFill>
            </a:endParaRPr>
          </a:p>
          <a:p>
            <a:pPr marL="0" indent="0">
              <a:buNone/>
            </a:pPr>
            <a:r>
              <a:rPr lang="en-US" sz="1600" dirty="0" smtClean="0">
                <a:solidFill>
                  <a:srgbClr val="3366FF"/>
                </a:solidFill>
              </a:rPr>
              <a:t>                                    									</a:t>
            </a:r>
            <a:r>
              <a:rPr lang="en-US" dirty="0" smtClean="0">
                <a:solidFill>
                  <a:srgbClr val="3366FF"/>
                </a:solidFill>
              </a:rPr>
              <a:t>results</a:t>
            </a:r>
          </a:p>
          <a:p>
            <a:pPr marL="0" indent="0">
              <a:buNone/>
            </a:pPr>
            <a:endParaRPr lang="en-US" sz="1600" dirty="0">
              <a:solidFill>
                <a:srgbClr val="3366FF"/>
              </a:solidFill>
            </a:endParaRPr>
          </a:p>
          <a:p>
            <a:pPr marL="0" indent="0">
              <a:buNone/>
            </a:pPr>
            <a:endParaRPr lang="en-US" sz="1600" dirty="0" smtClean="0">
              <a:solidFill>
                <a:srgbClr val="3366FF"/>
              </a:solidFill>
            </a:endParaRPr>
          </a:p>
          <a:p>
            <a:pPr marL="0" indent="0">
              <a:buNone/>
            </a:pPr>
            <a:endParaRPr lang="en-US" sz="1600" dirty="0">
              <a:solidFill>
                <a:srgbClr val="3366FF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3366FF"/>
                </a:solidFill>
              </a:rPr>
              <a:t>Where scale factors b(r) can be</a:t>
            </a:r>
          </a:p>
          <a:p>
            <a:pPr marL="571500" indent="-571500">
              <a:buAutoNum type="romanLcParenBoth"/>
            </a:pPr>
            <a:r>
              <a:rPr lang="en-US" dirty="0" smtClean="0">
                <a:solidFill>
                  <a:srgbClr val="3366FF"/>
                </a:solidFill>
              </a:rPr>
              <a:t>Non-confining: </a:t>
            </a:r>
          </a:p>
          <a:p>
            <a:pPr marL="571500" indent="-571500">
              <a:buAutoNum type="romanLcParenBoth"/>
            </a:pPr>
            <a:r>
              <a:rPr lang="en-US" dirty="0" smtClean="0">
                <a:solidFill>
                  <a:srgbClr val="3366FF"/>
                </a:solidFill>
              </a:rPr>
              <a:t>Confining:</a:t>
            </a:r>
          </a:p>
          <a:p>
            <a:pPr marL="0" indent="0">
              <a:buNone/>
            </a:pPr>
            <a:endParaRPr lang="en-US" sz="1600" dirty="0">
              <a:solidFill>
                <a:srgbClr val="3366FF"/>
              </a:solidFill>
            </a:endParaRPr>
          </a:p>
          <a:p>
            <a:pPr marL="0" indent="0">
              <a:buNone/>
            </a:pP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  <a:p>
            <a:endParaRPr lang="en-US" dirty="0" smtClean="0"/>
          </a:p>
          <a:p>
            <a:pPr marL="0" indent="0">
              <a:buNone/>
            </a:pP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  <a:p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235" y="3031746"/>
            <a:ext cx="4908326" cy="6615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693303"/>
            <a:ext cx="8291841" cy="669528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3628344"/>
              </p:ext>
            </p:extLst>
          </p:nvPr>
        </p:nvGraphicFramePr>
        <p:xfrm>
          <a:off x="3729299" y="5265738"/>
          <a:ext cx="2100262" cy="379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14" name="Equation" r:id="rId5" imgW="1270000" imgH="228600" progId="Equation.3">
                  <p:embed/>
                </p:oleObj>
              </mc:Choice>
              <mc:Fallback>
                <p:oleObj name="Equation" r:id="rId5" imgW="12700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729299" y="5265738"/>
                        <a:ext cx="2100262" cy="3794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8092465"/>
              </p:ext>
            </p:extLst>
          </p:nvPr>
        </p:nvGraphicFramePr>
        <p:xfrm>
          <a:off x="3599191" y="5606707"/>
          <a:ext cx="5149850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15" name="Equation" r:id="rId7" imgW="3111500" imgH="444500" progId="Equation.3">
                  <p:embed/>
                </p:oleObj>
              </mc:Choice>
              <mc:Fallback>
                <p:oleObj name="Equation" r:id="rId7" imgW="31115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599191" y="5606707"/>
                        <a:ext cx="5149850" cy="736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336F3-26F2-B64B-9A8A-F1E0F1DB040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673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722" y="260327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Entropy from Uniform and Non-Uniform </a:t>
            </a:r>
            <a:r>
              <a:rPr lang="en-US" dirty="0" smtClean="0">
                <a:solidFill>
                  <a:srgbClr val="FF0000"/>
                </a:solidFill>
              </a:rPr>
              <a:t>transverse profiles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with or without </a:t>
            </a:r>
            <a:r>
              <a:rPr lang="en-US" dirty="0" smtClean="0">
                <a:solidFill>
                  <a:srgbClr val="FF0000"/>
                </a:solidFill>
              </a:rPr>
              <a:t>confinement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336F3-26F2-B64B-9A8A-F1E0F1DB040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219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3366FF"/>
                </a:solidFill>
              </a:rPr>
              <a:t>Uniform Transverse </a:t>
            </a:r>
            <a:r>
              <a:rPr lang="en-US" dirty="0" err="1" smtClean="0">
                <a:solidFill>
                  <a:srgbClr val="3366FF"/>
                </a:solidFill>
              </a:rPr>
              <a:t>Glueballs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Using BC					 &amp; TS volume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Cases Analyzed: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8585" y="1502484"/>
            <a:ext cx="1773266" cy="9127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1054" y="1541560"/>
            <a:ext cx="2245746" cy="782226"/>
          </a:xfrm>
          <a:prstGeom prst="rect">
            <a:avLst/>
          </a:prstGeom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2432300"/>
              </p:ext>
            </p:extLst>
          </p:nvPr>
        </p:nvGraphicFramePr>
        <p:xfrm>
          <a:off x="3375218" y="3470494"/>
          <a:ext cx="5655076" cy="8038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62" name="Equation" r:id="rId5" imgW="2959100" imgH="419100" progId="Equation.3">
                  <p:embed/>
                </p:oleObj>
              </mc:Choice>
              <mc:Fallback>
                <p:oleObj name="Equation" r:id="rId5" imgW="2959100" imgH="419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375218" y="3470494"/>
                        <a:ext cx="5655076" cy="8038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7115349"/>
              </p:ext>
            </p:extLst>
          </p:nvPr>
        </p:nvGraphicFramePr>
        <p:xfrm>
          <a:off x="3385109" y="6042582"/>
          <a:ext cx="3690426" cy="6082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63" name="Equation" r:id="rId7" imgW="2159000" imgH="355600" progId="Equation.3">
                  <p:embed/>
                </p:oleObj>
              </mc:Choice>
              <mc:Fallback>
                <p:oleObj name="Equation" r:id="rId7" imgW="2159000" imgH="355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385109" y="6042582"/>
                        <a:ext cx="3690426" cy="6082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3144641"/>
              </p:ext>
            </p:extLst>
          </p:nvPr>
        </p:nvGraphicFramePr>
        <p:xfrm>
          <a:off x="3385109" y="5192028"/>
          <a:ext cx="3849888" cy="6007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64" name="Equation" r:id="rId9" imgW="2120900" imgH="330200" progId="Equation.3">
                  <p:embed/>
                </p:oleObj>
              </mc:Choice>
              <mc:Fallback>
                <p:oleObj name="Equation" r:id="rId9" imgW="2120900" imgH="330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385109" y="5192028"/>
                        <a:ext cx="3849888" cy="6007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3264385"/>
              </p:ext>
            </p:extLst>
          </p:nvPr>
        </p:nvGraphicFramePr>
        <p:xfrm>
          <a:off x="3385109" y="4397679"/>
          <a:ext cx="5354314" cy="7552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65" name="Equation" r:id="rId11" imgW="2971800" imgH="419100" progId="Equation.3">
                  <p:embed/>
                </p:oleObj>
              </mc:Choice>
              <mc:Fallback>
                <p:oleObj name="Equation" r:id="rId11" imgW="2971800" imgH="419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385109" y="4397679"/>
                        <a:ext cx="5354314" cy="7552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802032" y="3707317"/>
            <a:ext cx="19089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3366FF"/>
                </a:solidFill>
              </a:rPr>
              <a:t>I. Non-Confining</a:t>
            </a:r>
            <a:endParaRPr lang="en-US" sz="2000" dirty="0">
              <a:solidFill>
                <a:srgbClr val="3366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08141" y="4578313"/>
            <a:ext cx="19089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3366FF"/>
                </a:solidFill>
              </a:rPr>
              <a:t>II. Confining</a:t>
            </a:r>
            <a:endParaRPr lang="en-US" sz="2000" dirty="0">
              <a:solidFill>
                <a:srgbClr val="3366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02032" y="5392646"/>
            <a:ext cx="19089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3366FF"/>
                </a:solidFill>
              </a:rPr>
              <a:t>III. Confining</a:t>
            </a:r>
            <a:endParaRPr lang="en-US" sz="2000" dirty="0">
              <a:solidFill>
                <a:srgbClr val="3366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8141" y="6231175"/>
            <a:ext cx="19089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3366FF"/>
                </a:solidFill>
              </a:rPr>
              <a:t>IV. Confining</a:t>
            </a:r>
            <a:endParaRPr lang="en-US" sz="2000" dirty="0">
              <a:solidFill>
                <a:srgbClr val="3366FF"/>
              </a:solidFill>
            </a:endParaRPr>
          </a:p>
        </p:txBody>
      </p:sp>
      <p:sp>
        <p:nvSpPr>
          <p:cNvPr id="17" name="&quot;No&quot; Symbol 16"/>
          <p:cNvSpPr/>
          <p:nvPr/>
        </p:nvSpPr>
        <p:spPr>
          <a:xfrm>
            <a:off x="9647874" y="1206343"/>
            <a:ext cx="5858013" cy="5518118"/>
          </a:xfrm>
          <a:prstGeom prst="noSmoking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336F3-26F2-B64B-9A8A-F1E0F1DB040B}" type="slidenum">
              <a:rPr lang="en-US" smtClean="0"/>
              <a:t>21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173793" y="1943036"/>
            <a:ext cx="244809" cy="611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487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7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1932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3366FF"/>
                </a:solidFill>
              </a:rPr>
              <a:t>Non-Uniform Transverse </a:t>
            </a:r>
            <a:r>
              <a:rPr lang="en-US" dirty="0" err="1" smtClean="0">
                <a:solidFill>
                  <a:srgbClr val="3366FF"/>
                </a:solidFill>
              </a:rPr>
              <a:t>Glueballs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156" y="1600200"/>
            <a:ext cx="8229600" cy="4525963"/>
          </a:xfrm>
          <a:noFill/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Cases Analyzed:</a:t>
            </a:r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3577613"/>
              </p:ext>
            </p:extLst>
          </p:nvPr>
        </p:nvGraphicFramePr>
        <p:xfrm>
          <a:off x="620966" y="3417028"/>
          <a:ext cx="1504950" cy="43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98" name="Equation" r:id="rId3" imgW="787400" imgH="228600" progId="Equation.3">
                  <p:embed/>
                </p:oleObj>
              </mc:Choice>
              <mc:Fallback>
                <p:oleObj name="Equation" r:id="rId3" imgW="7874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20966" y="3417028"/>
                        <a:ext cx="1504950" cy="439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2932392"/>
              </p:ext>
            </p:extLst>
          </p:nvPr>
        </p:nvGraphicFramePr>
        <p:xfrm>
          <a:off x="808141" y="5586713"/>
          <a:ext cx="1152525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99" name="Equation" r:id="rId5" imgW="635000" imgH="228600" progId="Equation.3">
                  <p:embed/>
                </p:oleObj>
              </mc:Choice>
              <mc:Fallback>
                <p:oleObj name="Equation" r:id="rId5" imgW="6350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08141" y="5586713"/>
                        <a:ext cx="1152525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00703" y="2661227"/>
            <a:ext cx="19089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3366FF"/>
                </a:solidFill>
              </a:rPr>
              <a:t>I. Power-Like</a:t>
            </a:r>
            <a:endParaRPr lang="en-US" sz="2000" dirty="0">
              <a:solidFill>
                <a:srgbClr val="3366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0703" y="4848188"/>
            <a:ext cx="19089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3366FF"/>
                </a:solidFill>
              </a:rPr>
              <a:t>II. Exponential</a:t>
            </a:r>
            <a:endParaRPr lang="en-US" sz="2000" dirty="0">
              <a:solidFill>
                <a:srgbClr val="3366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03541" y="2327714"/>
            <a:ext cx="6061602" cy="10026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88810" y="3350875"/>
            <a:ext cx="2231617" cy="54359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81766" y="4922656"/>
            <a:ext cx="1018730" cy="41234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00496" y="4812528"/>
            <a:ext cx="1163830" cy="69829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05910" y="4713989"/>
            <a:ext cx="2985663" cy="66586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09619" y="5399701"/>
            <a:ext cx="3220522" cy="76819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036563" y="5633306"/>
            <a:ext cx="1446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(Numerically)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23" name="&quot;No&quot; Symbol 22"/>
          <p:cNvSpPr/>
          <p:nvPr/>
        </p:nvSpPr>
        <p:spPr>
          <a:xfrm>
            <a:off x="9716284" y="46717"/>
            <a:ext cx="5542093" cy="5288282"/>
          </a:xfrm>
          <a:prstGeom prst="noSmoking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336F3-26F2-B64B-9A8A-F1E0F1DB040B}" type="slidenum">
              <a:rPr lang="en-US" smtClean="0"/>
              <a:t>22</a:t>
            </a:fld>
            <a:endParaRPr lang="en-US" dirty="0"/>
          </a:p>
        </p:txBody>
      </p:sp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813636"/>
              </p:ext>
            </p:extLst>
          </p:nvPr>
        </p:nvGraphicFramePr>
        <p:xfrm>
          <a:off x="5305910" y="3469859"/>
          <a:ext cx="1778000" cy="4346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00" name="Equation" r:id="rId13" imgW="1028700" imgH="203200" progId="Equation.3">
                  <p:embed/>
                </p:oleObj>
              </mc:Choice>
              <mc:Fallback>
                <p:oleObj name="Equation" r:id="rId13" imgW="10287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305910" y="3469859"/>
                        <a:ext cx="1778000" cy="4346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7456714" y="3465284"/>
            <a:ext cx="1077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Confining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482113" y="4107545"/>
            <a:ext cx="1539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Non-Confining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98226" y="1223152"/>
            <a:ext cx="275402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ＭＳ ゴシック"/>
                <a:ea typeface="ＭＳ ゴシック"/>
                <a:cs typeface="ＭＳ ゴシック"/>
              </a:rPr>
              <a:t>☐</a:t>
            </a:r>
            <a:r>
              <a:rPr lang="en-US" sz="2400" dirty="0" err="1">
                <a:latin typeface="Lucida Grande"/>
                <a:ea typeface="Lucida Grande"/>
                <a:cs typeface="Lucida Grande"/>
              </a:rPr>
              <a:t>ϕ</a:t>
            </a:r>
            <a:r>
              <a:rPr lang="en-US" sz="2400" dirty="0">
                <a:latin typeface="Lucida Grande"/>
                <a:ea typeface="Lucida Grande"/>
                <a:cs typeface="Lucida Grande"/>
              </a:rPr>
              <a:t>=</a:t>
            </a:r>
            <a:r>
              <a:rPr lang="en-US" sz="2400" dirty="0" err="1">
                <a:latin typeface="Lucida Grande"/>
                <a:ea typeface="Lucida Grande"/>
                <a:cs typeface="Lucida Grande"/>
              </a:rPr>
              <a:t>δ</a:t>
            </a:r>
            <a:r>
              <a:rPr lang="en-US" sz="2400" dirty="0">
                <a:latin typeface="Lucida Grande"/>
                <a:ea typeface="Lucida Grande"/>
                <a:cs typeface="Lucida Grande"/>
              </a:rPr>
              <a:t>(x-x’)</a:t>
            </a:r>
            <a:endParaRPr lang="en-US" sz="2400" dirty="0"/>
          </a:p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57370" y="3834616"/>
            <a:ext cx="2569044" cy="642261"/>
          </a:xfrm>
          <a:prstGeom prst="rect">
            <a:avLst/>
          </a:prstGeom>
        </p:spPr>
      </p:pic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7064457"/>
              </p:ext>
            </p:extLst>
          </p:nvPr>
        </p:nvGraphicFramePr>
        <p:xfrm>
          <a:off x="5325618" y="4020377"/>
          <a:ext cx="1778000" cy="4346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01" name="Equation" r:id="rId16" imgW="1028700" imgH="203200" progId="Equation.3">
                  <p:embed/>
                </p:oleObj>
              </mc:Choice>
              <mc:Fallback>
                <p:oleObj name="Equation" r:id="rId16" imgW="10287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325618" y="4020377"/>
                        <a:ext cx="1778000" cy="4346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89203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22" grpId="0"/>
      <p:bldP spid="23" grpId="0" animBg="1"/>
      <p:bldP spid="10" grpId="0"/>
      <p:bldP spid="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aseline="-25000" dirty="0" smtClean="0">
                <a:solidFill>
                  <a:srgbClr val="3366FF"/>
                </a:solidFill>
              </a:rPr>
              <a:t>Most S produced from UV</a:t>
            </a:r>
            <a:endParaRPr lang="en-US" sz="4800" baseline="-25000" dirty="0">
              <a:solidFill>
                <a:srgbClr val="3366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9350983" cy="513455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u="sng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u="sng" dirty="0" smtClean="0">
                <a:solidFill>
                  <a:srgbClr val="FF0000"/>
                </a:solidFill>
              </a:rPr>
              <a:t>Observation: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According to </a:t>
            </a:r>
            <a:r>
              <a:rPr lang="en-US" dirty="0" err="1" smtClean="0"/>
              <a:t>AdS</a:t>
            </a:r>
            <a:r>
              <a:rPr lang="en-US" dirty="0" smtClean="0"/>
              <a:t>/CFT for classes of</a:t>
            </a:r>
          </a:p>
          <a:p>
            <a:pPr marL="0" indent="0">
              <a:buNone/>
            </a:pPr>
            <a:r>
              <a:rPr lang="en-US" dirty="0" smtClean="0"/>
              <a:t> b(r)’s most S produced in UV part of the TS</a:t>
            </a:r>
          </a:p>
          <a:p>
            <a:pPr marL="0" indent="0">
              <a:buNone/>
            </a:pPr>
            <a:r>
              <a:rPr lang="en-US" u="sng" dirty="0" smtClean="0">
                <a:solidFill>
                  <a:srgbClr val="FF0000"/>
                </a:solidFill>
              </a:rPr>
              <a:t>Argument: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US" dirty="0" smtClean="0"/>
              <a:t>Have shown</a:t>
            </a:r>
          </a:p>
          <a:p>
            <a:r>
              <a:rPr lang="en-US" dirty="0" smtClean="0">
                <a:solidFill>
                  <a:srgbClr val="3366FF"/>
                </a:solidFill>
              </a:rPr>
              <a:t>=&gt; as </a:t>
            </a:r>
            <a:r>
              <a:rPr lang="en-US" dirty="0" err="1" smtClean="0">
                <a:solidFill>
                  <a:srgbClr val="3366FF"/>
                </a:solidFill>
              </a:rPr>
              <a:t>E</a:t>
            </a:r>
            <a:r>
              <a:rPr lang="en-US" dirty="0" err="1" smtClean="0">
                <a:solidFill>
                  <a:srgbClr val="3366FF"/>
                </a:solidFill>
                <a:sym typeface="Wingdings"/>
              </a:rPr>
              <a:t>large</a:t>
            </a:r>
            <a:r>
              <a:rPr lang="en-US" dirty="0" smtClean="0">
                <a:solidFill>
                  <a:srgbClr val="3366FF"/>
                </a:solidFill>
                <a:sym typeface="Wingdings"/>
              </a:rPr>
              <a:t>, then r</a:t>
            </a:r>
            <a:r>
              <a:rPr lang="en-US" baseline="-25000" dirty="0" smtClean="0">
                <a:solidFill>
                  <a:srgbClr val="3366FF"/>
                </a:solidFill>
                <a:sym typeface="Wingdings"/>
              </a:rPr>
              <a:t>UV</a:t>
            </a:r>
            <a:r>
              <a:rPr lang="en-US" dirty="0" smtClean="0">
                <a:solidFill>
                  <a:srgbClr val="3366FF"/>
                </a:solidFill>
                <a:sym typeface="Wingdings"/>
              </a:rPr>
              <a:t>0</a:t>
            </a:r>
          </a:p>
          <a:p>
            <a:r>
              <a:rPr lang="en-US" dirty="0" smtClean="0">
                <a:sym typeface="Wingdings"/>
              </a:rPr>
              <a:t>Have</a:t>
            </a:r>
          </a:p>
          <a:p>
            <a:r>
              <a:rPr lang="en-US" dirty="0" smtClean="0">
                <a:solidFill>
                  <a:srgbClr val="3366FF"/>
                </a:solidFill>
                <a:sym typeface="Wingdings"/>
              </a:rPr>
              <a:t>But integrand singular at UV</a:t>
            </a:r>
          </a:p>
          <a:p>
            <a:r>
              <a:rPr lang="en-US" dirty="0" smtClean="0">
                <a:sym typeface="Wingdings"/>
              </a:rPr>
              <a:t>=&gt; most S comes from UV</a:t>
            </a:r>
            <a:endParaRPr lang="en-US" dirty="0"/>
          </a:p>
        </p:txBody>
      </p:sp>
      <p:graphicFrame>
        <p:nvGraphicFramePr>
          <p:cNvPr id="4" name="Content Placeholder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9372029"/>
              </p:ext>
            </p:extLst>
          </p:nvPr>
        </p:nvGraphicFramePr>
        <p:xfrm>
          <a:off x="3059661" y="3609696"/>
          <a:ext cx="3924702" cy="8395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72" name="Equation" r:id="rId3" imgW="2133600" imgH="457200" progId="Equation.3">
                  <p:embed/>
                </p:oleObj>
              </mc:Choice>
              <mc:Fallback>
                <p:oleObj name="Equation" r:id="rId3" imgW="21336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59661" y="3609696"/>
                        <a:ext cx="3924702" cy="8395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Content Placeholder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7309240"/>
              </p:ext>
            </p:extLst>
          </p:nvPr>
        </p:nvGraphicFramePr>
        <p:xfrm>
          <a:off x="1752600" y="4716463"/>
          <a:ext cx="2446338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73" name="Equation" r:id="rId5" imgW="1422400" imgH="482600" progId="Equation.3">
                  <p:embed/>
                </p:oleObj>
              </mc:Choice>
              <mc:Fallback>
                <p:oleObj name="Equation" r:id="rId5" imgW="1422400" imgH="482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752600" y="4716463"/>
                        <a:ext cx="2446338" cy="825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Straight Arrow Connector 12"/>
          <p:cNvCxnSpPr/>
          <p:nvPr/>
        </p:nvCxnSpPr>
        <p:spPr>
          <a:xfrm flipV="1">
            <a:off x="6299295" y="4861261"/>
            <a:ext cx="1" cy="148100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6005140" y="6161013"/>
            <a:ext cx="2489641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Arc 28"/>
          <p:cNvSpPr/>
          <p:nvPr/>
        </p:nvSpPr>
        <p:spPr>
          <a:xfrm rot="9977433">
            <a:off x="6345668" y="2880539"/>
            <a:ext cx="2118156" cy="3345261"/>
          </a:xfrm>
          <a:prstGeom prst="arc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c 29"/>
          <p:cNvSpPr/>
          <p:nvPr/>
        </p:nvSpPr>
        <p:spPr>
          <a:xfrm rot="5400000">
            <a:off x="6454551" y="3894350"/>
            <a:ext cx="2551317" cy="1982010"/>
          </a:xfrm>
          <a:prstGeom prst="arc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/>
          <p:cNvCxnSpPr/>
          <p:nvPr/>
        </p:nvCxnSpPr>
        <p:spPr>
          <a:xfrm>
            <a:off x="6005140" y="5601765"/>
            <a:ext cx="298430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5979430" y="5921205"/>
            <a:ext cx="298430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6021298" y="5354336"/>
            <a:ext cx="298430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5541680" y="5698892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E</a:t>
            </a:r>
            <a:r>
              <a:rPr lang="en-US" baseline="-25000" dirty="0" smtClean="0"/>
              <a:t>1</a:t>
            </a:r>
            <a:endParaRPr lang="en-US" baseline="-25000" dirty="0"/>
          </a:p>
        </p:txBody>
      </p:sp>
      <p:sp>
        <p:nvSpPr>
          <p:cNvPr id="42" name="TextBox 41"/>
          <p:cNvSpPr txBox="1"/>
          <p:nvPr/>
        </p:nvSpPr>
        <p:spPr>
          <a:xfrm>
            <a:off x="5602404" y="5417099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sp>
        <p:nvSpPr>
          <p:cNvPr id="44" name="TextBox 43"/>
          <p:cNvSpPr txBox="1"/>
          <p:nvPr/>
        </p:nvSpPr>
        <p:spPr>
          <a:xfrm>
            <a:off x="5592976" y="5088594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</a:t>
            </a:r>
            <a:r>
              <a:rPr lang="en-US" baseline="-25000" dirty="0" smtClean="0"/>
              <a:t>3</a:t>
            </a:r>
            <a:endParaRPr lang="en-US" baseline="-25000" dirty="0"/>
          </a:p>
        </p:txBody>
      </p:sp>
      <p:sp>
        <p:nvSpPr>
          <p:cNvPr id="46" name="TextBox 45"/>
          <p:cNvSpPr txBox="1"/>
          <p:nvPr/>
        </p:nvSpPr>
        <p:spPr>
          <a:xfrm>
            <a:off x="7508062" y="6185204"/>
            <a:ext cx="322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</a:t>
            </a:r>
            <a:r>
              <a:rPr lang="en-US" dirty="0" smtClean="0"/>
              <a:t>’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6517569" y="4861261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</a:t>
            </a:r>
            <a:r>
              <a:rPr lang="en-US" baseline="-25000" dirty="0" err="1" smtClean="0"/>
              <a:t>UV</a:t>
            </a:r>
            <a:endParaRPr lang="en-US" baseline="-25000" dirty="0"/>
          </a:p>
        </p:txBody>
      </p:sp>
      <p:sp>
        <p:nvSpPr>
          <p:cNvPr id="49" name="TextBox 48"/>
          <p:cNvSpPr txBox="1"/>
          <p:nvPr/>
        </p:nvSpPr>
        <p:spPr>
          <a:xfrm>
            <a:off x="8220006" y="4861261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</a:t>
            </a:r>
            <a:r>
              <a:rPr lang="en-US" baseline="-25000" dirty="0" err="1" smtClean="0"/>
              <a:t>IR</a:t>
            </a:r>
            <a:endParaRPr lang="en-US" baseline="-250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336F3-26F2-B64B-9A8A-F1E0F1DB040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986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41" grpId="0"/>
      <p:bldP spid="42" grpId="0"/>
      <p:bldP spid="44" grpId="0"/>
      <p:bldP spid="46" grpId="0"/>
      <p:bldP spid="48" grpId="0"/>
      <p:bldP spid="4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At UV g&lt;&lt;1=&gt; expect </a:t>
            </a:r>
            <a:r>
              <a:rPr lang="en-US" dirty="0" err="1" smtClean="0">
                <a:solidFill>
                  <a:srgbClr val="0000FF"/>
                </a:solidFill>
              </a:rPr>
              <a:t>N</a:t>
            </a:r>
            <a:r>
              <a:rPr lang="en-US" baseline="-25000" dirty="0" err="1" smtClean="0">
                <a:solidFill>
                  <a:srgbClr val="0000FF"/>
                </a:solidFill>
              </a:rPr>
              <a:t>ch</a:t>
            </a:r>
            <a:r>
              <a:rPr lang="en-US" dirty="0" err="1" smtClean="0">
                <a:solidFill>
                  <a:srgbClr val="0000FF"/>
                </a:solidFill>
              </a:rPr>
              <a:t>~</a:t>
            </a:r>
            <a:r>
              <a:rPr lang="en-US" dirty="0" err="1">
                <a:solidFill>
                  <a:srgbClr val="0000FF"/>
                </a:solidFill>
              </a:rPr>
              <a:t>small</a:t>
            </a:r>
            <a:r>
              <a:rPr lang="en-US" dirty="0">
                <a:solidFill>
                  <a:srgbClr val="0000FF"/>
                </a:solidFill>
              </a:rPr>
              <a:t>=&gt; </a:t>
            </a:r>
            <a:r>
              <a:rPr lang="en-US" dirty="0" smtClean="0">
                <a:solidFill>
                  <a:srgbClr val="0000FF"/>
                </a:solidFill>
              </a:rPr>
              <a:t>S </a:t>
            </a:r>
            <a:r>
              <a:rPr lang="en-US" dirty="0">
                <a:solidFill>
                  <a:srgbClr val="0000FF"/>
                </a:solidFill>
              </a:rPr>
              <a:t>~</a:t>
            </a:r>
            <a:r>
              <a:rPr lang="en-US" dirty="0" smtClean="0">
                <a:solidFill>
                  <a:srgbClr val="0000FF"/>
                </a:solidFill>
              </a:rPr>
              <a:t>small.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Maybe we should not used geometry where it breaks down</a:t>
            </a:r>
          </a:p>
          <a:p>
            <a:pPr marL="0" indent="0">
              <a:buNone/>
            </a:pPr>
            <a:endParaRPr lang="en-US" dirty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Way out? Incorporate weak coupling physics..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How?</a:t>
            </a:r>
          </a:p>
          <a:p>
            <a:endParaRPr lang="en-US" dirty="0" smtClean="0"/>
          </a:p>
          <a:p>
            <a:r>
              <a:rPr lang="en-US" dirty="0" smtClean="0"/>
              <a:t>Cut surface at </a:t>
            </a:r>
            <a:r>
              <a:rPr lang="en-US" dirty="0" smtClean="0">
                <a:solidFill>
                  <a:srgbClr val="FF0000"/>
                </a:solidFill>
              </a:rPr>
              <a:t>r</a:t>
            </a:r>
            <a:r>
              <a:rPr lang="en-US" baseline="-25000" dirty="0" smtClean="0">
                <a:solidFill>
                  <a:srgbClr val="FF0000"/>
                </a:solidFill>
              </a:rPr>
              <a:t>c1</a:t>
            </a:r>
            <a:r>
              <a:rPr lang="en-US" dirty="0" smtClean="0">
                <a:solidFill>
                  <a:srgbClr val="FF0000"/>
                </a:solidFill>
              </a:rPr>
              <a:t>(E)&gt;</a:t>
            </a:r>
            <a:r>
              <a:rPr lang="en-US" dirty="0" err="1" smtClean="0">
                <a:solidFill>
                  <a:srgbClr val="FF0000"/>
                </a:solidFill>
              </a:rPr>
              <a:t>r</a:t>
            </a:r>
            <a:r>
              <a:rPr lang="en-US" baseline="-25000" dirty="0" err="1" smtClean="0">
                <a:solidFill>
                  <a:srgbClr val="FF0000"/>
                </a:solidFill>
              </a:rPr>
              <a:t>UV</a:t>
            </a:r>
            <a:r>
              <a:rPr lang="en-US" dirty="0" smtClean="0">
                <a:solidFill>
                  <a:srgbClr val="FF0000"/>
                </a:solidFill>
              </a:rPr>
              <a:t>(E) </a:t>
            </a:r>
            <a:r>
              <a:rPr lang="en-US" dirty="0" smtClean="0"/>
              <a:t>for all E 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[GYP]</a:t>
            </a:r>
          </a:p>
          <a:p>
            <a:r>
              <a:rPr lang="en-US" dirty="0" smtClean="0"/>
              <a:t>But where exactly?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336F3-26F2-B64B-9A8A-F1E0F1DB040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834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708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Digression: </a:t>
            </a:r>
            <a:r>
              <a:rPr lang="en-US" dirty="0" err="1" smtClean="0">
                <a:solidFill>
                  <a:srgbClr val="3366FF"/>
                </a:solidFill>
              </a:rPr>
              <a:t>pQCD</a:t>
            </a:r>
            <a:r>
              <a:rPr lang="en-US" dirty="0" smtClean="0">
                <a:solidFill>
                  <a:srgbClr val="3366FF"/>
                </a:solidFill>
              </a:rPr>
              <a:t> and Qs</a:t>
            </a:r>
            <a:br>
              <a:rPr lang="en-US" dirty="0" smtClean="0">
                <a:solidFill>
                  <a:srgbClr val="3366FF"/>
                </a:solidFill>
              </a:rPr>
            </a:b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336F3-26F2-B64B-9A8A-F1E0F1DB040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322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51705"/>
            <a:ext cx="86868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Intuitive </a:t>
            </a:r>
            <a:r>
              <a:rPr lang="en-US" dirty="0" err="1" smtClean="0">
                <a:solidFill>
                  <a:srgbClr val="3366FF"/>
                </a:solidFill>
              </a:rPr>
              <a:t>def</a:t>
            </a:r>
            <a:r>
              <a:rPr lang="en-US" dirty="0" smtClean="0">
                <a:solidFill>
                  <a:srgbClr val="3366FF"/>
                </a:solidFill>
              </a:rPr>
              <a:t>: </a:t>
            </a:r>
            <a:r>
              <a:rPr lang="en-US" dirty="0" smtClean="0"/>
              <a:t>Qs is a trans. scale in nucleus color charge becomes dense</a:t>
            </a:r>
          </a:p>
          <a:p>
            <a:endParaRPr lang="en-US" dirty="0"/>
          </a:p>
          <a:p>
            <a:r>
              <a:rPr lang="en-US" dirty="0" smtClean="0"/>
              <a:t>Free=interaction: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3366FF"/>
                </a:solidFill>
              </a:rPr>
              <a:t>Strong classical gluon field</a:t>
            </a:r>
            <a:r>
              <a:rPr lang="en-US" dirty="0" smtClean="0">
                <a:sym typeface="Wingdings"/>
              </a:rPr>
              <a:t></a:t>
            </a:r>
            <a:r>
              <a:rPr lang="en-US" dirty="0" smtClean="0">
                <a:solidFill>
                  <a:srgbClr val="3366FF"/>
                </a:solidFill>
                <a:sym typeface="Wingdings"/>
              </a:rPr>
              <a:t> g&lt;&lt;1,Q</a:t>
            </a:r>
            <a:r>
              <a:rPr lang="en-US" baseline="-25000" dirty="0" smtClean="0">
                <a:solidFill>
                  <a:srgbClr val="3366FF"/>
                </a:solidFill>
                <a:sym typeface="Wingdings"/>
              </a:rPr>
              <a:t>s</a:t>
            </a:r>
            <a:r>
              <a:rPr lang="en-US" dirty="0" smtClean="0">
                <a:solidFill>
                  <a:srgbClr val="3366FF"/>
                </a:solidFill>
                <a:sym typeface="Wingdings"/>
              </a:rPr>
              <a:t>&gt;&gt;Λ</a:t>
            </a:r>
            <a:r>
              <a:rPr lang="en-US" baseline="-25000" dirty="0" smtClean="0">
                <a:solidFill>
                  <a:srgbClr val="3366FF"/>
                </a:solidFill>
                <a:sym typeface="Wingdings"/>
              </a:rPr>
              <a:t>QCD</a:t>
            </a:r>
          </a:p>
          <a:p>
            <a:r>
              <a:rPr lang="en-US" dirty="0" err="1" smtClean="0">
                <a:solidFill>
                  <a:srgbClr val="3366FF"/>
                </a:solidFill>
                <a:sym typeface="Wingdings"/>
              </a:rPr>
              <a:t>A</a:t>
            </a:r>
            <a:r>
              <a:rPr lang="en-US" baseline="-25000" dirty="0" err="1" smtClean="0">
                <a:solidFill>
                  <a:srgbClr val="3366FF"/>
                </a:solidFill>
                <a:sym typeface="Wingdings"/>
              </a:rPr>
              <a:t>μ</a:t>
            </a:r>
            <a:r>
              <a:rPr lang="en-US" dirty="0" smtClean="0">
                <a:solidFill>
                  <a:srgbClr val="3366FF"/>
                </a:solidFill>
                <a:sym typeface="Wingdings"/>
              </a:rPr>
              <a:t> strong, then CGC theory applies and Q</a:t>
            </a:r>
            <a:r>
              <a:rPr lang="en-US" baseline="-25000" dirty="0" smtClean="0">
                <a:solidFill>
                  <a:srgbClr val="3366FF"/>
                </a:solidFill>
                <a:sym typeface="Wingdings"/>
              </a:rPr>
              <a:t>s</a:t>
            </a:r>
            <a:r>
              <a:rPr lang="en-US" dirty="0" smtClean="0">
                <a:solidFill>
                  <a:srgbClr val="3366FF"/>
                </a:solidFill>
                <a:sym typeface="Wingdings"/>
              </a:rPr>
              <a:t> </a:t>
            </a:r>
            <a:r>
              <a:rPr lang="en-US" dirty="0" err="1" smtClean="0">
                <a:solidFill>
                  <a:srgbClr val="3366FF"/>
                </a:solidFill>
                <a:sym typeface="Wingdings"/>
              </a:rPr>
              <a:t>pertubatively</a:t>
            </a:r>
            <a:r>
              <a:rPr lang="en-US" dirty="0" smtClean="0">
                <a:solidFill>
                  <a:srgbClr val="3366FF"/>
                </a:solidFill>
                <a:sym typeface="Wingdings"/>
              </a:rPr>
              <a:t>; details</a:t>
            </a:r>
            <a:r>
              <a:rPr lang="en-US" dirty="0" smtClean="0">
                <a:sym typeface="Wingdings"/>
              </a:rPr>
              <a:t>:</a:t>
            </a:r>
            <a:r>
              <a:rPr lang="en-US" sz="1700" dirty="0" smtClean="0">
                <a:solidFill>
                  <a:schemeClr val="bg1">
                    <a:lumMod val="65000"/>
                  </a:schemeClr>
                </a:solidFill>
                <a:sym typeface="Wingdings"/>
              </a:rPr>
              <a:t>[Dumitru,Jalalian-Marian,</a:t>
            </a:r>
            <a:r>
              <a:rPr lang="en-US" sz="1700" dirty="0" err="1" smtClean="0">
                <a:solidFill>
                  <a:schemeClr val="bg1">
                    <a:lumMod val="65000"/>
                  </a:schemeClr>
                </a:solidFill>
                <a:sym typeface="Wingdings"/>
              </a:rPr>
              <a:t>Kovchegov</a:t>
            </a:r>
            <a:r>
              <a:rPr lang="en-US" sz="1700" dirty="0" smtClean="0">
                <a:solidFill>
                  <a:schemeClr val="bg1">
                    <a:lumMod val="65000"/>
                  </a:schemeClr>
                </a:solidFill>
                <a:sym typeface="Wingdings"/>
              </a:rPr>
              <a:t>,,BNL group: </a:t>
            </a:r>
            <a:r>
              <a:rPr lang="en-US" sz="1700" dirty="0" err="1" smtClean="0">
                <a:solidFill>
                  <a:schemeClr val="bg1">
                    <a:lumMod val="65000"/>
                  </a:schemeClr>
                </a:solidFill>
                <a:sym typeface="Wingdings"/>
              </a:rPr>
              <a:t>McLerran,Venugopalan,Khrazeev</a:t>
            </a:r>
            <a:r>
              <a:rPr lang="en-US" sz="1700" dirty="0" smtClean="0">
                <a:solidFill>
                  <a:schemeClr val="bg1">
                    <a:lumMod val="65000"/>
                  </a:schemeClr>
                </a:solidFill>
                <a:sym typeface="Wingdings"/>
              </a:rPr>
              <a:t>,</a:t>
            </a:r>
            <a:r>
              <a:rPr lang="en-US" sz="1700" dirty="0" smtClean="0">
                <a:solidFill>
                  <a:schemeClr val="bg1">
                    <a:lumMod val="65000"/>
                  </a:schemeClr>
                </a:solidFill>
                <a:sym typeface="Wingdings"/>
              </a:rPr>
              <a:t>…</a:t>
            </a:r>
            <a:r>
              <a:rPr lang="en-US" sz="1700" dirty="0" smtClean="0">
                <a:solidFill>
                  <a:schemeClr val="bg1">
                    <a:lumMod val="65000"/>
                  </a:schemeClr>
                </a:solidFill>
                <a:sym typeface="Wingdings"/>
              </a:rPr>
              <a:t>]</a:t>
            </a:r>
            <a:endParaRPr lang="en-US" sz="1700" dirty="0" smtClean="0">
              <a:solidFill>
                <a:schemeClr val="bg1">
                  <a:lumMod val="65000"/>
                </a:schemeClr>
              </a:solidFill>
            </a:endParaRPr>
          </a:p>
          <a:p>
            <a:endParaRPr lang="en-US" dirty="0" smtClean="0"/>
          </a:p>
          <a:p>
            <a:endParaRPr lang="en-US" dirty="0" smtClean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4995477"/>
              </p:ext>
            </p:extLst>
          </p:nvPr>
        </p:nvGraphicFramePr>
        <p:xfrm>
          <a:off x="3795713" y="2635614"/>
          <a:ext cx="4772025" cy="65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1" name="Equation" r:id="rId3" imgW="1663700" imgH="228600" progId="Equation.3">
                  <p:embed/>
                </p:oleObj>
              </mc:Choice>
              <mc:Fallback>
                <p:oleObj name="Equation" r:id="rId3" imgW="1663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95713" y="2635614"/>
                        <a:ext cx="4772025" cy="657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142" y="5477668"/>
            <a:ext cx="6251000" cy="654555"/>
          </a:xfrm>
          <a:prstGeom prst="rect">
            <a:avLst/>
          </a:prstGeom>
        </p:spPr>
      </p:pic>
      <p:sp useBgFill="1">
        <p:nvSpPr>
          <p:cNvPr id="7" name="Rectangle 6"/>
          <p:cNvSpPr/>
          <p:nvPr/>
        </p:nvSpPr>
        <p:spPr>
          <a:xfrm>
            <a:off x="7981965" y="6246373"/>
            <a:ext cx="257146" cy="27521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336F3-26F2-B64B-9A8A-F1E0F1DB040B}" type="slidenum">
              <a:rPr lang="en-US" smtClean="0"/>
              <a:t>26</a:t>
            </a:fld>
            <a:endParaRPr lang="en-US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6302590"/>
              </p:ext>
            </p:extLst>
          </p:nvPr>
        </p:nvGraphicFramePr>
        <p:xfrm>
          <a:off x="6880225" y="5591175"/>
          <a:ext cx="2263775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2" name="Equation" r:id="rId6" imgW="965200" imgH="215900" progId="Equation.3">
                  <p:embed/>
                </p:oleObj>
              </mc:Choice>
              <mc:Fallback>
                <p:oleObj name="Equation" r:id="rId6" imgW="9652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880225" y="5591175"/>
                        <a:ext cx="2263775" cy="504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228850" y="182264"/>
            <a:ext cx="4143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3366FF"/>
                </a:solidFill>
              </a:rPr>
              <a:t>Saturation Scale</a:t>
            </a:r>
            <a:endParaRPr lang="en-US" sz="4400" dirty="0">
              <a:solidFill>
                <a:srgbClr val="3366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28850" y="951705"/>
            <a:ext cx="3314700" cy="1739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28850" y="3175000"/>
            <a:ext cx="3974669" cy="230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703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Cutting the 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32378" cy="4818575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Propose cut TS at </a:t>
            </a:r>
            <a:r>
              <a:rPr lang="en-US" dirty="0" err="1" smtClean="0">
                <a:solidFill>
                  <a:srgbClr val="3366FF"/>
                </a:solidFill>
              </a:rPr>
              <a:t>r</a:t>
            </a:r>
            <a:r>
              <a:rPr lang="en-US" baseline="-25000" dirty="0" err="1" smtClean="0">
                <a:solidFill>
                  <a:srgbClr val="3366FF"/>
                </a:solidFill>
              </a:rPr>
              <a:t>s</a:t>
            </a:r>
            <a:r>
              <a:rPr lang="en-US" dirty="0" smtClean="0">
                <a:solidFill>
                  <a:srgbClr val="3366FF"/>
                </a:solidFill>
              </a:rPr>
              <a:t> ~1/Q</a:t>
            </a:r>
            <a:r>
              <a:rPr lang="en-US" baseline="-25000" dirty="0" smtClean="0">
                <a:solidFill>
                  <a:srgbClr val="3366FF"/>
                </a:solidFill>
              </a:rPr>
              <a:t>s</a:t>
            </a:r>
            <a:r>
              <a:rPr lang="en-US" dirty="0" smtClean="0">
                <a:solidFill>
                  <a:srgbClr val="3366FF"/>
                </a:solidFill>
              </a:rPr>
              <a:t> provided </a:t>
            </a:r>
            <a:r>
              <a:rPr lang="en-US" dirty="0" err="1" smtClean="0">
                <a:solidFill>
                  <a:srgbClr val="3366FF"/>
                </a:solidFill>
              </a:rPr>
              <a:t>r</a:t>
            </a:r>
            <a:r>
              <a:rPr lang="en-US" baseline="-25000" dirty="0" err="1" smtClean="0">
                <a:solidFill>
                  <a:srgbClr val="3366FF"/>
                </a:solidFill>
              </a:rPr>
              <a:t>s</a:t>
            </a:r>
            <a:r>
              <a:rPr lang="en-US" dirty="0" smtClean="0">
                <a:solidFill>
                  <a:srgbClr val="3366FF"/>
                </a:solidFill>
              </a:rPr>
              <a:t>&gt;</a:t>
            </a:r>
            <a:r>
              <a:rPr lang="en-US" dirty="0" err="1" smtClean="0">
                <a:solidFill>
                  <a:srgbClr val="3366FF"/>
                </a:solidFill>
              </a:rPr>
              <a:t>r</a:t>
            </a:r>
            <a:r>
              <a:rPr lang="en-US" baseline="-25000" dirty="0" err="1" smtClean="0">
                <a:solidFill>
                  <a:srgbClr val="3366FF"/>
                </a:solidFill>
              </a:rPr>
              <a:t>UV</a:t>
            </a:r>
            <a:r>
              <a:rPr lang="en-US" dirty="0" smtClean="0">
                <a:solidFill>
                  <a:srgbClr val="3366FF"/>
                </a:solidFill>
              </a:rPr>
              <a:t> </a:t>
            </a:r>
          </a:p>
          <a:p>
            <a:endParaRPr lang="en-US" dirty="0">
              <a:solidFill>
                <a:srgbClr val="3366FF"/>
              </a:solidFill>
            </a:endParaRPr>
          </a:p>
          <a:p>
            <a:endParaRPr lang="en-US" dirty="0" smtClean="0">
              <a:solidFill>
                <a:srgbClr val="3366FF"/>
              </a:solidFill>
            </a:endParaRPr>
          </a:p>
          <a:p>
            <a:endParaRPr lang="en-US" dirty="0">
              <a:solidFill>
                <a:srgbClr val="3366FF"/>
              </a:solidFill>
            </a:endParaRPr>
          </a:p>
          <a:p>
            <a:endParaRPr lang="en-US" dirty="0" smtClean="0">
              <a:solidFill>
                <a:srgbClr val="3366FF"/>
              </a:solidFill>
            </a:endParaRPr>
          </a:p>
          <a:p>
            <a:endParaRPr lang="en-US" dirty="0">
              <a:solidFill>
                <a:srgbClr val="3366FF"/>
              </a:solidFill>
            </a:endParaRPr>
          </a:p>
          <a:p>
            <a:endParaRPr lang="en-US" dirty="0" smtClean="0">
              <a:solidFill>
                <a:srgbClr val="3366FF"/>
              </a:solidFill>
            </a:endParaRPr>
          </a:p>
          <a:p>
            <a:r>
              <a:rPr lang="en-US" dirty="0" smtClean="0">
                <a:solidFill>
                  <a:srgbClr val="3366FF"/>
                </a:solidFill>
              </a:rPr>
              <a:t>Effectively treat weak-strong </a:t>
            </a:r>
            <a:r>
              <a:rPr lang="en-US" dirty="0" smtClean="0"/>
              <a:t>coupling </a:t>
            </a:r>
            <a:r>
              <a:rPr lang="en-US" dirty="0" smtClean="0">
                <a:solidFill>
                  <a:srgbClr val="3366FF"/>
                </a:solidFill>
              </a:rPr>
              <a:t>matching by step-function (see results follow)</a:t>
            </a:r>
            <a:endParaRPr lang="en-US" dirty="0">
              <a:solidFill>
                <a:srgbClr val="3366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632" y="2247266"/>
            <a:ext cx="7265941" cy="2990404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336F3-26F2-B64B-9A8A-F1E0F1DB040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351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6213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Localized </a:t>
            </a:r>
            <a:r>
              <a:rPr lang="en-US" dirty="0">
                <a:solidFill>
                  <a:srgbClr val="3366FF"/>
                </a:solidFill>
              </a:rPr>
              <a:t>T</a:t>
            </a:r>
            <a:r>
              <a:rPr lang="en-US" dirty="0" smtClean="0">
                <a:solidFill>
                  <a:srgbClr val="3366FF"/>
                </a:solidFill>
              </a:rPr>
              <a:t>ransverse Distributions &amp;</a:t>
            </a:r>
            <a:br>
              <a:rPr lang="en-US" dirty="0" smtClean="0">
                <a:solidFill>
                  <a:srgbClr val="3366FF"/>
                </a:solidFill>
              </a:rPr>
            </a:br>
            <a:r>
              <a:rPr lang="en-US" dirty="0" smtClean="0">
                <a:solidFill>
                  <a:srgbClr val="3366FF"/>
                </a:solidFill>
              </a:rPr>
              <a:t>Quantized, </a:t>
            </a:r>
            <a:r>
              <a:rPr lang="en-US" dirty="0" err="1" smtClean="0">
                <a:solidFill>
                  <a:srgbClr val="3366FF"/>
                </a:solidFill>
              </a:rPr>
              <a:t>Normalizable</a:t>
            </a:r>
            <a:r>
              <a:rPr lang="en-US" dirty="0" smtClean="0">
                <a:solidFill>
                  <a:srgbClr val="3366FF"/>
                </a:solidFill>
              </a:rPr>
              <a:t> Modes</a:t>
            </a:r>
            <a:br>
              <a:rPr lang="en-US" dirty="0" smtClean="0">
                <a:solidFill>
                  <a:srgbClr val="3366FF"/>
                </a:solidFill>
              </a:rPr>
            </a:b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336F3-26F2-B64B-9A8A-F1E0F1DB040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01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952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Goals: State Problem/Data</a:t>
            </a:r>
            <a:br>
              <a:rPr lang="en-US" dirty="0" smtClean="0">
                <a:solidFill>
                  <a:srgbClr val="3366FF"/>
                </a:solidFill>
              </a:rPr>
            </a:b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336F3-26F2-B64B-9A8A-F1E0F1DB040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387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30136" y="270955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An Interesting Geometry: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199"/>
            <a:ext cx="9110838" cy="5479587"/>
          </a:xfrm>
        </p:spPr>
        <p:txBody>
          <a:bodyPr>
            <a:normAutofit/>
          </a:bodyPr>
          <a:lstStyle/>
          <a:p>
            <a:r>
              <a:rPr lang="en-US" dirty="0" smtClean="0"/>
              <a:t>										 </a:t>
            </a:r>
            <a:r>
              <a:rPr lang="en-US" dirty="0" smtClean="0">
                <a:solidFill>
                  <a:srgbClr val="3366FF"/>
                </a:solidFill>
              </a:rPr>
              <a:t>normalized</a:t>
            </a:r>
          </a:p>
          <a:p>
            <a:pPr marL="0" indent="0">
              <a:buNone/>
            </a:pPr>
            <a:endParaRPr lang="en-US" dirty="0">
              <a:solidFill>
                <a:srgbClr val="3366FF"/>
              </a:solidFill>
            </a:endParaRPr>
          </a:p>
          <a:p>
            <a:r>
              <a:rPr lang="en-US" dirty="0" smtClean="0">
                <a:solidFill>
                  <a:srgbClr val="3366FF"/>
                </a:solidFill>
              </a:rPr>
              <a:t>Quantized Gravitons:</a:t>
            </a:r>
          </a:p>
          <a:p>
            <a:endParaRPr lang="en-US" dirty="0">
              <a:solidFill>
                <a:srgbClr val="3366FF"/>
              </a:solidFill>
            </a:endParaRPr>
          </a:p>
          <a:p>
            <a:r>
              <a:rPr lang="en-US" dirty="0" smtClean="0">
                <a:solidFill>
                  <a:srgbClr val="3366FF"/>
                </a:solidFill>
              </a:rPr>
              <a:t>Then                </a:t>
            </a:r>
            <a:r>
              <a:rPr lang="en-US" dirty="0" smtClean="0">
                <a:solidFill>
                  <a:srgbClr val="3366FF"/>
                </a:solidFill>
                <a:sym typeface="Wingdings"/>
              </a:rPr>
              <a:t> 							finite </a:t>
            </a:r>
            <a:r>
              <a:rPr lang="en-US" dirty="0" err="1" smtClean="0">
                <a:solidFill>
                  <a:srgbClr val="3366FF"/>
                </a:solidFill>
                <a:sym typeface="Wingdings"/>
              </a:rPr>
              <a:t>pnomials</a:t>
            </a:r>
            <a:endParaRPr lang="en-US" dirty="0" smtClean="0">
              <a:solidFill>
                <a:srgbClr val="3366FF"/>
              </a:solidFill>
              <a:sym typeface="Wingdings"/>
            </a:endParaRPr>
          </a:p>
          <a:p>
            <a:endParaRPr lang="en-US" dirty="0">
              <a:solidFill>
                <a:srgbClr val="3366FF"/>
              </a:solidFill>
              <a:sym typeface="Wingdings"/>
            </a:endParaRPr>
          </a:p>
          <a:p>
            <a:endParaRPr lang="en-US" dirty="0" smtClean="0">
              <a:solidFill>
                <a:srgbClr val="3366FF"/>
              </a:solidFill>
              <a:sym typeface="Wingdings"/>
            </a:endParaRPr>
          </a:p>
          <a:p>
            <a:r>
              <a:rPr lang="en-US" dirty="0" err="1" smtClean="0">
                <a:solidFill>
                  <a:srgbClr val="3366FF"/>
                </a:solidFill>
              </a:rPr>
              <a:t>Normalizable</a:t>
            </a:r>
            <a:r>
              <a:rPr lang="en-US" dirty="0">
                <a:solidFill>
                  <a:srgbClr val="3366FF"/>
                </a:solidFill>
              </a:rPr>
              <a:t>:</a:t>
            </a:r>
            <a:r>
              <a:rPr lang="en-US" dirty="0" smtClean="0">
                <a:solidFill>
                  <a:srgbClr val="3366FF"/>
                </a:solidFill>
              </a:rPr>
              <a:t>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3366FF"/>
                </a:solidFill>
              </a:rPr>
              <a:t>	     </a:t>
            </a:r>
            <a:endParaRPr lang="en-US" dirty="0">
              <a:solidFill>
                <a:srgbClr val="3366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0430" y="529408"/>
            <a:ext cx="2235461" cy="8235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537" y="1511645"/>
            <a:ext cx="4229277" cy="766711"/>
          </a:xfrm>
          <a:prstGeom prst="rect">
            <a:avLst/>
          </a:prstGeom>
        </p:spPr>
      </p:pic>
      <p:graphicFrame>
        <p:nvGraphicFramePr>
          <p:cNvPr id="8" name="Content Placeholder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9870922"/>
              </p:ext>
            </p:extLst>
          </p:nvPr>
        </p:nvGraphicFramePr>
        <p:xfrm>
          <a:off x="7297601" y="1632978"/>
          <a:ext cx="1177925" cy="547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82" name="Equation" r:id="rId5" imgW="596900" imgH="279400" progId="Equation.3">
                  <p:embed/>
                </p:oleObj>
              </mc:Choice>
              <mc:Fallback>
                <p:oleObj name="Equation" r:id="rId5" imgW="5969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297601" y="1632978"/>
                        <a:ext cx="1177925" cy="547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4371" y="2748418"/>
            <a:ext cx="1953463" cy="6670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77197" y="5496836"/>
            <a:ext cx="3989115" cy="9737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95796" y="3774054"/>
            <a:ext cx="2549983" cy="9683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85901" y="3966807"/>
            <a:ext cx="1123777" cy="578916"/>
          </a:xfrm>
          <a:prstGeom prst="rect">
            <a:avLst/>
          </a:prstGeom>
        </p:spPr>
      </p:pic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5163461"/>
              </p:ext>
            </p:extLst>
          </p:nvPr>
        </p:nvGraphicFramePr>
        <p:xfrm>
          <a:off x="1907749" y="4510576"/>
          <a:ext cx="4473575" cy="61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83" name="Equation" r:id="rId11" imgW="1752600" imgH="241300" progId="Equation.3">
                  <p:embed/>
                </p:oleObj>
              </mc:Choice>
              <mc:Fallback>
                <p:oleObj name="Equation" r:id="rId11" imgW="17526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907749" y="4510576"/>
                        <a:ext cx="4473575" cy="614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3795796" y="6147391"/>
            <a:ext cx="4114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[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Kiritsis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Mazzanti,Michalogiorgakis,Nitti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]</a:t>
            </a:r>
          </a:p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83066" y="3320476"/>
            <a:ext cx="50756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Linear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glueball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trajectories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: [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Kiritsis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Mazzanti,Nitti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]</a:t>
            </a:r>
          </a:p>
          <a:p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9792841"/>
              </p:ext>
            </p:extLst>
          </p:nvPr>
        </p:nvGraphicFramePr>
        <p:xfrm>
          <a:off x="6611938" y="2836863"/>
          <a:ext cx="869950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84" name="Equation" r:id="rId13" imgW="444500" imgH="215900" progId="Equation.3">
                  <p:embed/>
                </p:oleObj>
              </mc:Choice>
              <mc:Fallback>
                <p:oleObj name="Equation" r:id="rId13" imgW="4445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611938" y="2836863"/>
                        <a:ext cx="869950" cy="422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336F3-26F2-B64B-9A8A-F1E0F1DB040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011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TS for the </a:t>
            </a:r>
            <a:r>
              <a:rPr lang="en-US" dirty="0" smtClean="0">
                <a:solidFill>
                  <a:srgbClr val="3366FF"/>
                </a:solidFill>
              </a:rPr>
              <a:t>n=1 </a:t>
            </a:r>
            <a:r>
              <a:rPr lang="en-US" dirty="0" smtClean="0">
                <a:solidFill>
                  <a:srgbClr val="FF0000"/>
                </a:solidFill>
              </a:rPr>
              <a:t>mode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Generally</a:t>
            </a:r>
          </a:p>
          <a:p>
            <a:endParaRPr lang="en-US" dirty="0">
              <a:solidFill>
                <a:srgbClr val="3366FF"/>
              </a:solidFill>
            </a:endParaRPr>
          </a:p>
          <a:p>
            <a:endParaRPr lang="en-US" dirty="0" smtClean="0">
              <a:solidFill>
                <a:srgbClr val="3366FF"/>
              </a:solidFill>
            </a:endParaRPr>
          </a:p>
          <a:p>
            <a:r>
              <a:rPr lang="en-US" dirty="0" smtClean="0">
                <a:solidFill>
                  <a:srgbClr val="3366FF"/>
                </a:solidFill>
              </a:rPr>
              <a:t>Can show only C</a:t>
            </a:r>
            <a:r>
              <a:rPr lang="en-US" baseline="-25000" dirty="0" smtClean="0">
                <a:solidFill>
                  <a:srgbClr val="3366FF"/>
                </a:solidFill>
              </a:rPr>
              <a:t>k</a:t>
            </a:r>
            <a:r>
              <a:rPr lang="en-US" baseline="30000" dirty="0" smtClean="0">
                <a:solidFill>
                  <a:srgbClr val="3366FF"/>
                </a:solidFill>
              </a:rPr>
              <a:t>1 </a:t>
            </a:r>
            <a:r>
              <a:rPr lang="en-US" dirty="0" smtClean="0">
                <a:solidFill>
                  <a:srgbClr val="3366FF"/>
                </a:solidFill>
              </a:rPr>
              <a:t>contributes:</a:t>
            </a:r>
          </a:p>
          <a:p>
            <a:endParaRPr lang="en-US" baseline="30000" dirty="0">
              <a:solidFill>
                <a:srgbClr val="3366FF"/>
              </a:solidFill>
            </a:endParaRPr>
          </a:p>
          <a:p>
            <a:endParaRPr lang="en-US" baseline="30000" dirty="0" smtClean="0">
              <a:solidFill>
                <a:srgbClr val="3366FF"/>
              </a:solidFill>
            </a:endParaRPr>
          </a:p>
          <a:p>
            <a:endParaRPr lang="en-US" baseline="30000" dirty="0">
              <a:solidFill>
                <a:srgbClr val="3366FF"/>
              </a:solidFill>
            </a:endParaRPr>
          </a:p>
          <a:p>
            <a:r>
              <a:rPr lang="en-US" sz="4000" baseline="30000" dirty="0" smtClean="0">
                <a:solidFill>
                  <a:srgbClr val="3366FF"/>
                </a:solidFill>
              </a:rPr>
              <a:t>BC</a:t>
            </a:r>
            <a:r>
              <a:rPr lang="en-US" baseline="30000" dirty="0" smtClean="0">
                <a:solidFill>
                  <a:srgbClr val="3366FF"/>
                </a:solidFill>
              </a:rPr>
              <a:t>:																									</a:t>
            </a:r>
            <a:r>
              <a:rPr lang="en-US" baseline="30000" dirty="0">
                <a:solidFill>
                  <a:srgbClr val="3366FF"/>
                </a:solidFill>
              </a:rPr>
              <a:t> </a:t>
            </a:r>
            <a:r>
              <a:rPr lang="en-US" dirty="0" smtClean="0">
                <a:solidFill>
                  <a:srgbClr val="3366FF"/>
                </a:solidFill>
              </a:rPr>
              <a:t>     </a:t>
            </a:r>
            <a:r>
              <a:rPr lang="en-US" baseline="30000" dirty="0" smtClean="0">
                <a:solidFill>
                  <a:srgbClr val="3366FF"/>
                </a:solidFill>
              </a:rPr>
              <a:t>(see results)</a:t>
            </a:r>
            <a:endParaRPr lang="en-US" baseline="30000" dirty="0">
              <a:solidFill>
                <a:srgbClr val="3366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351700"/>
            <a:ext cx="8549902" cy="779411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0412800"/>
              </p:ext>
            </p:extLst>
          </p:nvPr>
        </p:nvGraphicFramePr>
        <p:xfrm>
          <a:off x="5937250" y="3225415"/>
          <a:ext cx="2598738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41" name="Equation" r:id="rId4" imgW="1231900" imgH="444500" progId="Equation.3">
                  <p:embed/>
                </p:oleObj>
              </mc:Choice>
              <mc:Fallback>
                <p:oleObj name="Equation" r:id="rId4" imgW="12319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937250" y="3225415"/>
                        <a:ext cx="2598738" cy="936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5342" y="4819440"/>
            <a:ext cx="3174652" cy="7326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59994" y="4068733"/>
            <a:ext cx="4156507" cy="2703569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336F3-26F2-B64B-9A8A-F1E0F1DB040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611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66FF"/>
                </a:solidFill>
              </a:rPr>
              <a:t>n</a:t>
            </a:r>
            <a:r>
              <a:rPr lang="en-US" baseline="30000" dirty="0" smtClean="0">
                <a:solidFill>
                  <a:srgbClr val="3366FF"/>
                </a:solidFill>
              </a:rPr>
              <a:t>th</a:t>
            </a:r>
            <a:r>
              <a:rPr lang="en-US" dirty="0" smtClean="0">
                <a:solidFill>
                  <a:srgbClr val="3366FF"/>
                </a:solidFill>
              </a:rPr>
              <a:t>  mode S</a:t>
            </a:r>
            <a:r>
              <a:rPr lang="en-US" baseline="-25000" dirty="0" smtClean="0">
                <a:solidFill>
                  <a:srgbClr val="3366FF"/>
                </a:solidFill>
              </a:rPr>
              <a:t>trap</a:t>
            </a:r>
            <a:r>
              <a:rPr lang="en-US" dirty="0" smtClean="0">
                <a:solidFill>
                  <a:srgbClr val="3366FF"/>
                </a:solidFill>
              </a:rPr>
              <a:t>  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Formulas adequate for numerical analysis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602" y="2974554"/>
            <a:ext cx="6585241" cy="223228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336F3-26F2-B64B-9A8A-F1E0F1DB040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886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3366FF"/>
                </a:solidFill>
              </a:rPr>
              <a:t>Recap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pPr marL="342900" lvl="2" indent="-342900"/>
            <a:r>
              <a:rPr lang="en-US" sz="3200" dirty="0" err="1" smtClean="0">
                <a:solidFill>
                  <a:srgbClr val="3366FF"/>
                </a:solidFill>
              </a:rPr>
              <a:t>N</a:t>
            </a:r>
            <a:r>
              <a:rPr lang="en-US" sz="3200" baseline="-25000" dirty="0" err="1" smtClean="0">
                <a:solidFill>
                  <a:srgbClr val="3366FF"/>
                </a:solidFill>
              </a:rPr>
              <a:t>ch</a:t>
            </a:r>
            <a:r>
              <a:rPr lang="en-US" sz="3200" baseline="-25000" dirty="0" smtClean="0">
                <a:solidFill>
                  <a:srgbClr val="3366FF"/>
                </a:solidFill>
              </a:rPr>
              <a:t> </a:t>
            </a:r>
            <a:r>
              <a:rPr lang="en-US" sz="3200" dirty="0" smtClean="0">
                <a:solidFill>
                  <a:srgbClr val="3366FF"/>
                </a:solidFill>
              </a:rPr>
              <a:t> = </a:t>
            </a:r>
            <a:r>
              <a:rPr lang="en-US" sz="3200" dirty="0" err="1" smtClean="0">
                <a:solidFill>
                  <a:srgbClr val="3366FF"/>
                </a:solidFill>
              </a:rPr>
              <a:t>S</a:t>
            </a:r>
            <a:r>
              <a:rPr lang="en-US" sz="3200" baseline="-25000" dirty="0" err="1" smtClean="0">
                <a:solidFill>
                  <a:srgbClr val="3366FF"/>
                </a:solidFill>
              </a:rPr>
              <a:t>prod</a:t>
            </a:r>
            <a:r>
              <a:rPr lang="en-US" sz="3200" dirty="0" smtClean="0">
                <a:solidFill>
                  <a:srgbClr val="3366FF"/>
                </a:solidFill>
              </a:rPr>
              <a:t>/7.5</a:t>
            </a:r>
          </a:p>
          <a:p>
            <a:pPr marL="342900" lvl="2" indent="-342900"/>
            <a:r>
              <a:rPr lang="en-US" sz="3200" dirty="0" smtClean="0"/>
              <a:t>Several b’s* (conf. or not)=&gt; several S</a:t>
            </a:r>
            <a:r>
              <a:rPr lang="en-US" sz="3200" baseline="-25000" dirty="0" smtClean="0"/>
              <a:t>trap</a:t>
            </a:r>
            <a:r>
              <a:rPr lang="en-US" sz="3200" dirty="0" smtClean="0"/>
              <a:t>(s)</a:t>
            </a:r>
          </a:p>
          <a:p>
            <a:pPr marL="342900" lvl="2" indent="-342900"/>
            <a:r>
              <a:rPr lang="en-US" sz="3200" dirty="0" smtClean="0">
                <a:solidFill>
                  <a:srgbClr val="3366FF"/>
                </a:solidFill>
              </a:rPr>
              <a:t>None described data </a:t>
            </a:r>
            <a:r>
              <a:rPr lang="en-US" sz="3200" dirty="0" err="1" smtClean="0">
                <a:solidFill>
                  <a:srgbClr val="3366FF"/>
                </a:solidFill>
              </a:rPr>
              <a:t>N</a:t>
            </a:r>
            <a:r>
              <a:rPr lang="en-US" sz="3200" baseline="-25000" dirty="0" err="1" smtClean="0">
                <a:solidFill>
                  <a:srgbClr val="3366FF"/>
                </a:solidFill>
              </a:rPr>
              <a:t>ch</a:t>
            </a:r>
            <a:r>
              <a:rPr lang="en-US" sz="3200" baseline="-25000" dirty="0">
                <a:solidFill>
                  <a:srgbClr val="3366FF"/>
                </a:solidFill>
              </a:rPr>
              <a:t> </a:t>
            </a:r>
            <a:r>
              <a:rPr lang="en-US" sz="3200" dirty="0" smtClean="0">
                <a:solidFill>
                  <a:srgbClr val="3366FF"/>
                </a:solidFill>
              </a:rPr>
              <a:t>~s</a:t>
            </a:r>
            <a:r>
              <a:rPr lang="en-US" sz="3200" baseline="30000" dirty="0" smtClean="0">
                <a:solidFill>
                  <a:srgbClr val="3366FF"/>
                </a:solidFill>
              </a:rPr>
              <a:t>1/4 </a:t>
            </a:r>
            <a:r>
              <a:rPr lang="en-US" sz="3200" dirty="0" smtClean="0">
                <a:solidFill>
                  <a:srgbClr val="3366FF"/>
                </a:solidFill>
              </a:rPr>
              <a:t>or similar</a:t>
            </a:r>
          </a:p>
          <a:p>
            <a:pPr marL="342900" lvl="2" indent="-342900"/>
            <a:r>
              <a:rPr lang="en-US" sz="3200" dirty="0" smtClean="0"/>
              <a:t>Most S comes from UV</a:t>
            </a:r>
          </a:p>
          <a:p>
            <a:pPr marL="342900" lvl="2" indent="-342900"/>
            <a:r>
              <a:rPr lang="en-US" sz="3200" dirty="0" smtClean="0">
                <a:solidFill>
                  <a:srgbClr val="3366FF"/>
                </a:solidFill>
              </a:rPr>
              <a:t>Cut TS at UV (</a:t>
            </a:r>
            <a:r>
              <a:rPr lang="en-US" sz="3200" dirty="0" err="1" smtClean="0">
                <a:solidFill>
                  <a:srgbClr val="3366FF"/>
                </a:solidFill>
              </a:rPr>
              <a:t>i</a:t>
            </a:r>
            <a:r>
              <a:rPr lang="en-US" sz="3200" dirty="0" smtClean="0">
                <a:solidFill>
                  <a:srgbClr val="3366FF"/>
                </a:solidFill>
              </a:rPr>
              <a:t>) E independent (ii) E depended Q</a:t>
            </a:r>
            <a:r>
              <a:rPr lang="en-US" sz="3200" baseline="-25000" dirty="0" smtClean="0">
                <a:solidFill>
                  <a:srgbClr val="3366FF"/>
                </a:solidFill>
              </a:rPr>
              <a:t>s</a:t>
            </a:r>
          </a:p>
          <a:p>
            <a:pPr marL="342900" lvl="2" indent="-342900"/>
            <a:r>
              <a:rPr lang="en-US" sz="3200" dirty="0" smtClean="0"/>
              <a:t>Seen quantized, </a:t>
            </a:r>
            <a:r>
              <a:rPr lang="en-US" sz="3200" dirty="0" err="1" smtClean="0"/>
              <a:t>normalizable</a:t>
            </a:r>
            <a:r>
              <a:rPr lang="en-US" sz="3200" dirty="0" smtClean="0"/>
              <a:t>, graviton (</a:t>
            </a:r>
            <a:r>
              <a:rPr lang="en-US" sz="3200" dirty="0" err="1" smtClean="0"/>
              <a:t>sm</a:t>
            </a:r>
            <a:r>
              <a:rPr lang="en-US" sz="3200" dirty="0" smtClean="0"/>
              <a:t>)wave-functions. T</a:t>
            </a:r>
            <a:r>
              <a:rPr lang="en-US" sz="3200" baseline="-25000" dirty="0" smtClean="0"/>
              <a:t>++ </a:t>
            </a:r>
            <a:r>
              <a:rPr lang="en-US" sz="3200" dirty="0" smtClean="0"/>
              <a:t>falls-off exponentially (</a:t>
            </a:r>
            <a:r>
              <a:rPr lang="en-US" sz="3200" dirty="0" err="1" smtClean="0"/>
              <a:t>K</a:t>
            </a:r>
            <a:r>
              <a:rPr lang="en-US" sz="3200" baseline="-25000" dirty="0" err="1" smtClean="0"/>
              <a:t>o</a:t>
            </a:r>
            <a:r>
              <a:rPr lang="en-US" sz="3200" dirty="0" smtClean="0"/>
              <a:t>)</a:t>
            </a:r>
          </a:p>
          <a:p>
            <a:pPr marL="342900" lvl="2" indent="-342900"/>
            <a:endParaRPr lang="en-US" sz="3200" baseline="-25000" dirty="0" smtClean="0">
              <a:solidFill>
                <a:srgbClr val="3366FF"/>
              </a:solidFill>
            </a:endParaRP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341123" y="5101696"/>
            <a:ext cx="2133600" cy="365125"/>
          </a:xfrm>
        </p:spPr>
        <p:txBody>
          <a:bodyPr/>
          <a:lstStyle/>
          <a:p>
            <a:fld id="{558336F3-26F2-B64B-9A8A-F1E0F1DB040B}" type="slidenum">
              <a:rPr lang="en-US" smtClean="0"/>
              <a:t>32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74428" y="6133871"/>
            <a:ext cx="77420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*It is remarked that out of these geometries only AdS</a:t>
            </a:r>
            <a:r>
              <a:rPr lang="en-US" sz="1600" baseline="-25000" dirty="0" smtClean="0"/>
              <a:t>5</a:t>
            </a:r>
            <a:r>
              <a:rPr lang="en-US" sz="1600" dirty="0" smtClean="0"/>
              <a:t> reduces (trivially) to </a:t>
            </a:r>
            <a:r>
              <a:rPr lang="en-US" sz="1600" dirty="0"/>
              <a:t> </a:t>
            </a:r>
            <a:r>
              <a:rPr lang="en-US" sz="1600" dirty="0" smtClean="0"/>
              <a:t>AdS</a:t>
            </a:r>
            <a:r>
              <a:rPr lang="en-US" sz="1600" baseline="-25000" dirty="0" smtClean="0"/>
              <a:t>5 </a:t>
            </a:r>
            <a:r>
              <a:rPr lang="en-US" sz="1600" dirty="0" smtClean="0"/>
              <a:t>at the UV.  </a:t>
            </a:r>
            <a:endParaRPr lang="en-US" sz="160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820892" y="6110673"/>
            <a:ext cx="7912372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5203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9255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3366FF"/>
                </a:solidFill>
              </a:rPr>
              <a:t>Results, Data &amp; Predictions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336F3-26F2-B64B-9A8A-F1E0F1DB040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714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3366FF"/>
                </a:solidFill>
              </a:rPr>
              <a:t>Results .I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1" cy="5713634"/>
          </a:xfrm>
        </p:spPr>
        <p:txBody>
          <a:bodyPr>
            <a:normAutofit fontScale="47500" lnSpcReduction="20000"/>
          </a:bodyPr>
          <a:lstStyle/>
          <a:p>
            <a:r>
              <a:rPr lang="en-US" sz="4600" dirty="0" smtClean="0">
                <a:solidFill>
                  <a:srgbClr val="3366FF"/>
                </a:solidFill>
              </a:rPr>
              <a:t>We have </a:t>
            </a:r>
            <a:r>
              <a:rPr lang="en-US" sz="4600" dirty="0" err="1" smtClean="0">
                <a:solidFill>
                  <a:srgbClr val="3366FF"/>
                </a:solidFill>
              </a:rPr>
              <a:t>constracted</a:t>
            </a:r>
            <a:r>
              <a:rPr lang="en-US" sz="4600" dirty="0" smtClean="0">
                <a:solidFill>
                  <a:srgbClr val="3366FF"/>
                </a:solidFill>
              </a:rPr>
              <a:t> exact (point-like J</a:t>
            </a:r>
            <a:r>
              <a:rPr lang="en-US" sz="4600" baseline="-25000" dirty="0" smtClean="0">
                <a:solidFill>
                  <a:srgbClr val="3366FF"/>
                </a:solidFill>
              </a:rPr>
              <a:t>++</a:t>
            </a:r>
            <a:r>
              <a:rPr lang="en-US" sz="4600" dirty="0" smtClean="0">
                <a:solidFill>
                  <a:srgbClr val="3366FF"/>
                </a:solidFill>
              </a:rPr>
              <a:t>) shocks.</a:t>
            </a:r>
          </a:p>
          <a:p>
            <a:r>
              <a:rPr lang="en-US" sz="4600" dirty="0" smtClean="0">
                <a:solidFill>
                  <a:srgbClr val="3366FF"/>
                </a:solidFill>
              </a:rPr>
              <a:t>Exponential b’s with </a:t>
            </a:r>
            <a:r>
              <a:rPr lang="en-US" sz="4600" dirty="0" err="1" smtClean="0">
                <a:solidFill>
                  <a:srgbClr val="3366FF"/>
                </a:solidFill>
              </a:rPr>
              <a:t>UV</a:t>
            </a:r>
            <a:r>
              <a:rPr lang="en-US" sz="4600" baseline="-25000" dirty="0" err="1" smtClean="0">
                <a:solidFill>
                  <a:srgbClr val="3366FF"/>
                </a:solidFill>
              </a:rPr>
              <a:t>const</a:t>
            </a:r>
            <a:r>
              <a:rPr lang="en-US" sz="4600" dirty="0" smtClean="0">
                <a:solidFill>
                  <a:srgbClr val="3366FF"/>
                </a:solidFill>
              </a:rPr>
              <a:t> cut yield </a:t>
            </a:r>
            <a:r>
              <a:rPr lang="en-US" sz="4600" dirty="0" smtClean="0">
                <a:solidFill>
                  <a:srgbClr val="FF0000"/>
                </a:solidFill>
              </a:rPr>
              <a:t>S</a:t>
            </a:r>
            <a:r>
              <a:rPr lang="en-US" sz="4600" baseline="-25000" dirty="0" smtClean="0">
                <a:solidFill>
                  <a:srgbClr val="FF0000"/>
                </a:solidFill>
              </a:rPr>
              <a:t>trap</a:t>
            </a:r>
            <a:r>
              <a:rPr lang="en-US" sz="4600" dirty="0" smtClean="0">
                <a:solidFill>
                  <a:srgbClr val="FF0000"/>
                </a:solidFill>
              </a:rPr>
              <a:t>~ log</a:t>
            </a:r>
            <a:r>
              <a:rPr lang="en-US" sz="4600" baseline="30000" dirty="0" smtClean="0">
                <a:solidFill>
                  <a:srgbClr val="FF0000"/>
                </a:solidFill>
              </a:rPr>
              <a:t>2</a:t>
            </a:r>
            <a:r>
              <a:rPr lang="en-US" sz="4600" dirty="0" smtClean="0">
                <a:solidFill>
                  <a:srgbClr val="FF0000"/>
                </a:solidFill>
              </a:rPr>
              <a:t>(s).</a:t>
            </a:r>
          </a:p>
          <a:p>
            <a:pPr marL="0" indent="0">
              <a:buNone/>
            </a:pPr>
            <a:endParaRPr lang="en-US" sz="4600" dirty="0" smtClean="0">
              <a:solidFill>
                <a:srgbClr val="FF0000"/>
              </a:solidFill>
            </a:endParaRPr>
          </a:p>
          <a:p>
            <a:r>
              <a:rPr lang="en-US" sz="4600" dirty="0" smtClean="0"/>
              <a:t>When b=(r/L)</a:t>
            </a:r>
            <a:r>
              <a:rPr lang="en-US" sz="4600" baseline="30000" dirty="0" smtClean="0">
                <a:solidFill>
                  <a:srgbClr val="FF0000"/>
                </a:solidFill>
              </a:rPr>
              <a:t>a=1</a:t>
            </a:r>
            <a:r>
              <a:rPr lang="en-US" sz="4600" dirty="0" smtClean="0">
                <a:solidFill>
                  <a:srgbClr val="FF0000"/>
                </a:solidFill>
              </a:rPr>
              <a:t> (confining)</a:t>
            </a:r>
            <a:r>
              <a:rPr lang="en-US" sz="4600" dirty="0" smtClean="0"/>
              <a:t> with </a:t>
            </a:r>
            <a:r>
              <a:rPr lang="en-US" sz="4600" dirty="0" err="1" smtClean="0"/>
              <a:t>UV</a:t>
            </a:r>
            <a:r>
              <a:rPr lang="en-US" sz="4600" baseline="-25000" dirty="0" err="1" smtClean="0"/>
              <a:t>const</a:t>
            </a:r>
            <a:r>
              <a:rPr lang="en-US" sz="4600" dirty="0" smtClean="0"/>
              <a:t> cut yields </a:t>
            </a:r>
            <a:r>
              <a:rPr lang="en-US" sz="4600" dirty="0">
                <a:solidFill>
                  <a:srgbClr val="FF0000"/>
                </a:solidFill>
              </a:rPr>
              <a:t>S</a:t>
            </a:r>
            <a:r>
              <a:rPr lang="en-US" sz="4600" baseline="-25000" dirty="0">
                <a:solidFill>
                  <a:srgbClr val="FF0000"/>
                </a:solidFill>
              </a:rPr>
              <a:t>trap</a:t>
            </a:r>
            <a:r>
              <a:rPr lang="en-US" sz="4600" dirty="0">
                <a:solidFill>
                  <a:srgbClr val="FF0000"/>
                </a:solidFill>
              </a:rPr>
              <a:t>~ </a:t>
            </a:r>
            <a:r>
              <a:rPr lang="en-US" sz="4600" dirty="0" smtClean="0">
                <a:solidFill>
                  <a:srgbClr val="FF0000"/>
                </a:solidFill>
              </a:rPr>
              <a:t>s</a:t>
            </a:r>
            <a:r>
              <a:rPr lang="en-US" sz="4600" baseline="30000" dirty="0" smtClean="0">
                <a:solidFill>
                  <a:srgbClr val="FF0000"/>
                </a:solidFill>
              </a:rPr>
              <a:t>1/4 </a:t>
            </a:r>
            <a:r>
              <a:rPr lang="en-US" sz="4600" dirty="0" smtClean="0"/>
              <a:t>: fits data.</a:t>
            </a:r>
          </a:p>
          <a:p>
            <a:r>
              <a:rPr lang="en-US" sz="4600" dirty="0" err="1" smtClean="0"/>
              <a:t>AdS</a:t>
            </a:r>
            <a:r>
              <a:rPr lang="en-US" sz="4600" dirty="0" smtClean="0"/>
              <a:t> geometry with </a:t>
            </a:r>
            <a:r>
              <a:rPr lang="en-US" sz="4600" dirty="0" err="1"/>
              <a:t>u</a:t>
            </a:r>
            <a:r>
              <a:rPr lang="en-US" sz="4600" dirty="0" err="1" smtClean="0"/>
              <a:t>nif</a:t>
            </a:r>
            <a:r>
              <a:rPr lang="en-US" sz="4600" dirty="0" smtClean="0"/>
              <a:t>. profiles produces least </a:t>
            </a:r>
            <a:r>
              <a:rPr lang="en-US" sz="4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</a:t>
            </a:r>
            <a:r>
              <a:rPr lang="en-US" sz="4600" baseline="-25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trap</a:t>
            </a:r>
          </a:p>
          <a:p>
            <a:r>
              <a:rPr lang="en-US" sz="4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confining geometries </a:t>
            </a:r>
            <a:r>
              <a:rPr lang="en-US" sz="4600" dirty="0" smtClean="0">
                <a:solidFill>
                  <a:srgbClr val="FF0000"/>
                </a:solidFill>
              </a:rPr>
              <a:t>only </a:t>
            </a:r>
            <a:r>
              <a:rPr lang="en-US" sz="4600" dirty="0" err="1" smtClean="0">
                <a:solidFill>
                  <a:srgbClr val="FF0000"/>
                </a:solidFill>
              </a:rPr>
              <a:t>normalizable</a:t>
            </a:r>
            <a:r>
              <a:rPr lang="en-US" sz="4600" dirty="0" smtClean="0">
                <a:solidFill>
                  <a:srgbClr val="FF0000"/>
                </a:solidFill>
              </a:rPr>
              <a:t> </a:t>
            </a:r>
            <a:r>
              <a:rPr lang="en-US" sz="4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modes result a TS</a:t>
            </a:r>
            <a:endParaRPr lang="en-US" sz="4600" baseline="-250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endParaRPr lang="en-US" sz="4600" dirty="0" smtClean="0"/>
          </a:p>
          <a:p>
            <a:r>
              <a:rPr lang="en-US" sz="4600" dirty="0" smtClean="0">
                <a:solidFill>
                  <a:srgbClr val="3366FF"/>
                </a:solidFill>
              </a:rPr>
              <a:t>Motivate a set of </a:t>
            </a:r>
            <a:r>
              <a:rPr lang="en-US" sz="4600" dirty="0" smtClean="0">
                <a:solidFill>
                  <a:srgbClr val="FF0000"/>
                </a:solidFill>
              </a:rPr>
              <a:t>non trivial </a:t>
            </a:r>
            <a:r>
              <a:rPr lang="en-US" sz="4600" dirty="0" smtClean="0">
                <a:solidFill>
                  <a:srgbClr val="3366FF"/>
                </a:solidFill>
              </a:rPr>
              <a:t>entropy inequalities, </a:t>
            </a:r>
          </a:p>
          <a:p>
            <a:pPr marL="0" indent="0">
              <a:buNone/>
            </a:pPr>
            <a:r>
              <a:rPr lang="en-US" sz="4600" dirty="0">
                <a:solidFill>
                  <a:srgbClr val="3366FF"/>
                </a:solidFill>
              </a:rPr>
              <a:t> </a:t>
            </a:r>
            <a:r>
              <a:rPr lang="en-US" sz="4600" dirty="0" smtClean="0">
                <a:solidFill>
                  <a:srgbClr val="3366FF"/>
                </a:solidFill>
              </a:rPr>
              <a:t>     </a:t>
            </a:r>
            <a:r>
              <a:rPr lang="en-US" sz="4600" u="sng" dirty="0" smtClean="0"/>
              <a:t>Define:</a:t>
            </a:r>
          </a:p>
          <a:p>
            <a:pPr marL="0" indent="0">
              <a:buNone/>
            </a:pPr>
            <a:endParaRPr lang="en-US" sz="4600" u="sng" dirty="0" smtClean="0"/>
          </a:p>
          <a:p>
            <a:pPr marL="514350" indent="-514350">
              <a:buFont typeface="+mj-lt"/>
              <a:buAutoNum type="alphaLcParenR"/>
            </a:pPr>
            <a:r>
              <a:rPr lang="en-US" sz="4600" dirty="0" smtClean="0">
                <a:solidFill>
                  <a:srgbClr val="FF0000"/>
                </a:solidFill>
              </a:rPr>
              <a:t>GYP</a:t>
            </a:r>
            <a:r>
              <a:rPr lang="en-US" sz="4600" dirty="0" smtClean="0">
                <a:solidFill>
                  <a:srgbClr val="3366FF"/>
                </a:solidFill>
              </a:rPr>
              <a:t> when b=L/r. T++ falls as power:~ </a:t>
            </a:r>
            <a:r>
              <a:rPr lang="en-US" sz="4600" dirty="0" smtClean="0">
                <a:solidFill>
                  <a:srgbClr val="FF0000"/>
                </a:solidFill>
              </a:rPr>
              <a:t>1/(x</a:t>
            </a:r>
            <a:r>
              <a:rPr lang="en-US" sz="4600" baseline="30000" dirty="0" smtClean="0">
                <a:solidFill>
                  <a:srgbClr val="FF0000"/>
                </a:solidFill>
              </a:rPr>
              <a:t>2</a:t>
            </a:r>
            <a:r>
              <a:rPr lang="en-US" sz="4600" dirty="0" smtClean="0">
                <a:solidFill>
                  <a:srgbClr val="FF0000"/>
                </a:solidFill>
              </a:rPr>
              <a:t>+x</a:t>
            </a:r>
            <a:r>
              <a:rPr lang="en-US" sz="4600" baseline="30000" dirty="0" smtClean="0">
                <a:solidFill>
                  <a:srgbClr val="FF0000"/>
                </a:solidFill>
              </a:rPr>
              <a:t>2</a:t>
            </a:r>
            <a:r>
              <a:rPr lang="en-US" sz="4600" baseline="-25000" dirty="0">
                <a:solidFill>
                  <a:srgbClr val="FF0000"/>
                </a:solidFill>
              </a:rPr>
              <a:t>0</a:t>
            </a:r>
            <a:r>
              <a:rPr lang="en-US" sz="4600" dirty="0" smtClean="0">
                <a:solidFill>
                  <a:srgbClr val="FF0000"/>
                </a:solidFill>
              </a:rPr>
              <a:t>)</a:t>
            </a:r>
            <a:r>
              <a:rPr lang="en-US" sz="4600" baseline="30000" dirty="0" smtClean="0">
                <a:solidFill>
                  <a:srgbClr val="FF0000"/>
                </a:solidFill>
              </a:rPr>
              <a:t>3</a:t>
            </a:r>
          </a:p>
          <a:p>
            <a:pPr marL="514350" indent="-514350">
              <a:buFont typeface="+mj-lt"/>
              <a:buAutoNum type="alphaLcParenR"/>
            </a:pPr>
            <a:r>
              <a:rPr lang="en-US" sz="4600" dirty="0" smtClean="0">
                <a:solidFill>
                  <a:srgbClr val="FF0000"/>
                </a:solidFill>
              </a:rPr>
              <a:t>IHQCD</a:t>
            </a:r>
            <a:r>
              <a:rPr lang="en-US" sz="4600" dirty="0" smtClean="0">
                <a:solidFill>
                  <a:srgbClr val="3366FF"/>
                </a:solidFill>
              </a:rPr>
              <a:t> when </a:t>
            </a:r>
            <a:r>
              <a:rPr lang="en-US" sz="4600" dirty="0">
                <a:solidFill>
                  <a:srgbClr val="3366FF"/>
                </a:solidFill>
              </a:rPr>
              <a:t>b=L/</a:t>
            </a:r>
            <a:r>
              <a:rPr lang="en-US" sz="4600" dirty="0" smtClean="0">
                <a:solidFill>
                  <a:srgbClr val="3366FF"/>
                </a:solidFill>
              </a:rPr>
              <a:t>r </a:t>
            </a:r>
            <a:r>
              <a:rPr lang="en-US" sz="4600" dirty="0" err="1" smtClean="0">
                <a:solidFill>
                  <a:srgbClr val="3366FF"/>
                </a:solidFill>
              </a:rPr>
              <a:t>exp</a:t>
            </a:r>
            <a:r>
              <a:rPr lang="en-US" sz="4600" dirty="0">
                <a:solidFill>
                  <a:srgbClr val="3366FF"/>
                </a:solidFill>
              </a:rPr>
              <a:t>[-r</a:t>
            </a:r>
            <a:r>
              <a:rPr lang="en-US" sz="4600" baseline="30000" dirty="0">
                <a:solidFill>
                  <a:srgbClr val="3366FF"/>
                </a:solidFill>
              </a:rPr>
              <a:t>2</a:t>
            </a:r>
            <a:r>
              <a:rPr lang="en-US" sz="4600" dirty="0">
                <a:solidFill>
                  <a:srgbClr val="3366FF"/>
                </a:solidFill>
              </a:rPr>
              <a:t>/R</a:t>
            </a:r>
            <a:r>
              <a:rPr lang="en-US" sz="4600" baseline="30000" dirty="0">
                <a:solidFill>
                  <a:srgbClr val="3366FF"/>
                </a:solidFill>
              </a:rPr>
              <a:t>2</a:t>
            </a:r>
            <a:r>
              <a:rPr lang="en-US" sz="4600" dirty="0" smtClean="0">
                <a:solidFill>
                  <a:srgbClr val="3366FF"/>
                </a:solidFill>
              </a:rPr>
              <a:t>].</a:t>
            </a:r>
          </a:p>
          <a:p>
            <a:pPr marL="0" indent="0">
              <a:buNone/>
            </a:pPr>
            <a:r>
              <a:rPr lang="en-US" sz="4600" dirty="0">
                <a:solidFill>
                  <a:srgbClr val="3366FF"/>
                </a:solidFill>
              </a:rPr>
              <a:t> </a:t>
            </a:r>
            <a:r>
              <a:rPr lang="en-US" sz="4600" dirty="0" smtClean="0">
                <a:solidFill>
                  <a:srgbClr val="3366FF"/>
                </a:solidFill>
              </a:rPr>
              <a:t>       Neither has UV</a:t>
            </a:r>
            <a:r>
              <a:rPr lang="en-US" sz="4600" dirty="0">
                <a:solidFill>
                  <a:srgbClr val="3366FF"/>
                </a:solidFill>
              </a:rPr>
              <a:t>-</a:t>
            </a:r>
            <a:r>
              <a:rPr lang="en-US" sz="4600" dirty="0" smtClean="0">
                <a:solidFill>
                  <a:srgbClr val="3366FF"/>
                </a:solidFill>
              </a:rPr>
              <a:t>cut. Then *:</a:t>
            </a:r>
          </a:p>
          <a:p>
            <a:endParaRPr lang="en-US" sz="4600" dirty="0"/>
          </a:p>
          <a:p>
            <a:pPr marL="0" indent="0">
              <a:buNone/>
            </a:pPr>
            <a:r>
              <a:rPr lang="en-US" sz="4600" dirty="0" smtClean="0"/>
              <a:t>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336F3-26F2-B64B-9A8A-F1E0F1DB040B}" type="slidenum">
              <a:rPr lang="en-US" smtClean="0"/>
              <a:t>34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74427" y="6180341"/>
            <a:ext cx="81933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*It is remarked that both of these geometries reduce (non-trivially generally) to </a:t>
            </a:r>
            <a:r>
              <a:rPr lang="en-US" sz="1600" dirty="0"/>
              <a:t> </a:t>
            </a:r>
            <a:r>
              <a:rPr lang="en-US" sz="1600" dirty="0" smtClean="0"/>
              <a:t>AdS</a:t>
            </a:r>
            <a:r>
              <a:rPr lang="en-US" sz="1600" baseline="-25000" dirty="0" smtClean="0"/>
              <a:t>5 </a:t>
            </a:r>
            <a:r>
              <a:rPr lang="en-US" sz="1600" dirty="0" smtClean="0"/>
              <a:t>at the UV.  </a:t>
            </a:r>
            <a:endParaRPr lang="en-US" sz="16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820892" y="6219103"/>
            <a:ext cx="7912372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504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5439"/>
          </a:xfrm>
        </p:spPr>
        <p:txBody>
          <a:bodyPr/>
          <a:lstStyle/>
          <a:p>
            <a:r>
              <a:rPr lang="en-US" dirty="0" smtClean="0">
                <a:solidFill>
                  <a:srgbClr val="3366FF"/>
                </a:solidFill>
              </a:rPr>
              <a:t>Results .II: </a:t>
            </a:r>
            <a:r>
              <a:rPr lang="en-US" sz="3200" dirty="0" smtClean="0">
                <a:solidFill>
                  <a:srgbClr val="FF0000"/>
                </a:solidFill>
              </a:rPr>
              <a:t>Non trivial </a:t>
            </a:r>
            <a:r>
              <a:rPr lang="en-US" sz="3200" dirty="0" smtClean="0">
                <a:solidFill>
                  <a:srgbClr val="3366FF"/>
                </a:solidFill>
              </a:rPr>
              <a:t>inequalities</a:t>
            </a:r>
            <a:endParaRPr lang="en-US" sz="3200" dirty="0">
              <a:solidFill>
                <a:srgbClr val="3366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6250"/>
            <a:ext cx="8229600" cy="5447964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Numerically or Analytically found: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3366FF"/>
                </a:solidFill>
              </a:rPr>
              <a:t>I.</a:t>
            </a:r>
          </a:p>
          <a:p>
            <a:pPr marL="571500" indent="-571500">
              <a:buFont typeface="+mj-lt"/>
              <a:buAutoNum type="romanUcPeriod"/>
            </a:pPr>
            <a:endParaRPr lang="en-US" dirty="0">
              <a:solidFill>
                <a:srgbClr val="3366FF"/>
              </a:solidFill>
            </a:endParaRPr>
          </a:p>
          <a:p>
            <a:pPr marL="571500" indent="-571500">
              <a:buFont typeface="+mj-lt"/>
              <a:buAutoNum type="romanUcPeriod"/>
            </a:pPr>
            <a:endParaRPr lang="en-US" dirty="0" smtClean="0">
              <a:solidFill>
                <a:srgbClr val="3366FF"/>
              </a:solidFill>
            </a:endParaRPr>
          </a:p>
          <a:p>
            <a:pPr marL="571500" indent="-571500">
              <a:buFont typeface="+mj-lt"/>
              <a:buAutoNum type="romanUcPeriod"/>
            </a:pPr>
            <a:endParaRPr lang="en-US" dirty="0">
              <a:solidFill>
                <a:srgbClr val="3366FF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3366FF"/>
                </a:solidFill>
              </a:rPr>
              <a:t>II.</a:t>
            </a:r>
          </a:p>
          <a:p>
            <a:pPr marL="571500" indent="-571500">
              <a:buFont typeface="+mj-lt"/>
              <a:buAutoNum type="romanUcPeriod"/>
            </a:pPr>
            <a:endParaRPr lang="en-US" dirty="0">
              <a:solidFill>
                <a:srgbClr val="3366FF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3366FF"/>
                </a:solidFill>
              </a:rPr>
              <a:t>III.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276" y="4523514"/>
            <a:ext cx="7614532" cy="6546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4619" y="1958222"/>
            <a:ext cx="5624889" cy="20873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338" y="5578806"/>
            <a:ext cx="8778276" cy="1025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36306" y="2890033"/>
            <a:ext cx="468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3366FF"/>
                </a:solidFill>
              </a:rPr>
              <a:t>&gt;</a:t>
            </a:r>
            <a:endParaRPr lang="en-US" sz="2400" dirty="0">
              <a:solidFill>
                <a:srgbClr val="3366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36306" y="3611191"/>
            <a:ext cx="468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3366FF"/>
                </a:solidFill>
              </a:rPr>
              <a:t>&gt;</a:t>
            </a:r>
            <a:endParaRPr lang="en-US" sz="2400" dirty="0">
              <a:solidFill>
                <a:srgbClr val="3366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5400000">
            <a:off x="4341983" y="3096443"/>
            <a:ext cx="468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3366FF"/>
                </a:solidFill>
              </a:rPr>
              <a:t>&gt;</a:t>
            </a:r>
            <a:endParaRPr lang="en-US" sz="2400" dirty="0">
              <a:solidFill>
                <a:srgbClr val="3366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5400000">
            <a:off x="5779752" y="3238084"/>
            <a:ext cx="468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3366FF"/>
                </a:solidFill>
              </a:rPr>
              <a:t>&gt;</a:t>
            </a:r>
            <a:endParaRPr lang="en-US" sz="2400" dirty="0">
              <a:solidFill>
                <a:srgbClr val="3366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 rot="5400000">
            <a:off x="4341983" y="3431232"/>
            <a:ext cx="468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&gt;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336F3-26F2-B64B-9A8A-F1E0F1DB040B}" type="slidenum">
              <a:rPr lang="en-US" smtClean="0"/>
              <a:t>35</a:t>
            </a:fld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2367" y="4006612"/>
            <a:ext cx="1953463" cy="66703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 rot="1872813">
            <a:off x="5236781" y="3355216"/>
            <a:ext cx="468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3366FF"/>
                </a:solidFill>
              </a:rPr>
              <a:t>&gt;</a:t>
            </a:r>
            <a:endParaRPr lang="en-US" sz="2400" dirty="0">
              <a:solidFill>
                <a:srgbClr val="3366FF"/>
              </a:solidFill>
            </a:endParaRP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502464"/>
              </p:ext>
            </p:extLst>
          </p:nvPr>
        </p:nvGraphicFramePr>
        <p:xfrm>
          <a:off x="1616749" y="2034717"/>
          <a:ext cx="1642036" cy="41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3" name="Equation" r:id="rId7" imgW="800100" imgH="203200" progId="Equation.3">
                  <p:embed/>
                </p:oleObj>
              </mc:Choice>
              <mc:Fallback>
                <p:oleObj name="Equation" r:id="rId7" imgW="8001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616749" y="2034717"/>
                        <a:ext cx="1642036" cy="417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7094217" y="2512489"/>
            <a:ext cx="1723226" cy="58477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1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Confined</a:t>
            </a:r>
          </a:p>
          <a:p>
            <a:r>
              <a:rPr lang="en-US" sz="1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Matter=&gt;less S</a:t>
            </a:r>
            <a:endParaRPr lang="en-US" sz="1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2570941"/>
            <a:ext cx="1723226" cy="58477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1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Dilute</a:t>
            </a:r>
          </a:p>
          <a:p>
            <a:r>
              <a:rPr lang="en-US" sz="1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Matter=&gt;more S</a:t>
            </a:r>
            <a:endParaRPr lang="en-US" sz="1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61613" y="3936377"/>
            <a:ext cx="1723226" cy="58477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1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Excited</a:t>
            </a:r>
          </a:p>
          <a:p>
            <a:r>
              <a:rPr lang="en-US" sz="1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Matter=&gt;less S</a:t>
            </a:r>
            <a:endParaRPr lang="en-US" sz="1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61003" y="5147020"/>
            <a:ext cx="1723226" cy="58477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1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Small Λ</a:t>
            </a:r>
            <a:r>
              <a:rPr lang="en-US" sz="1600" b="1" baseline="-250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QCD</a:t>
            </a:r>
          </a:p>
          <a:p>
            <a:r>
              <a:rPr lang="en-US" sz="1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=&gt;more S</a:t>
            </a:r>
            <a:endParaRPr lang="en-US" sz="1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80917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4" grpId="0"/>
      <p:bldP spid="15" grpId="0"/>
      <p:bldP spid="17" grpId="0"/>
      <p:bldP spid="17" grpId="1"/>
      <p:bldP spid="13" grpId="0"/>
      <p:bldP spid="18" grpId="0"/>
      <p:bldP spid="19" grpId="0"/>
      <p:bldP spid="2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73936"/>
            <a:ext cx="8229600" cy="1560042"/>
          </a:xfrm>
        </p:spPr>
        <p:txBody>
          <a:bodyPr>
            <a:normAutofit fontScale="90000"/>
          </a:bodyPr>
          <a:lstStyle/>
          <a:p>
            <a:r>
              <a:rPr lang="en-US" sz="4800" dirty="0">
                <a:solidFill>
                  <a:srgbClr val="3366FF"/>
                </a:solidFill>
              </a:rPr>
              <a:t> </a:t>
            </a:r>
            <a:r>
              <a:rPr lang="en-US" sz="4800" dirty="0" smtClean="0">
                <a:solidFill>
                  <a:srgbClr val="3366FF"/>
                </a:solidFill>
              </a:rPr>
              <a:t/>
            </a:r>
            <a:br>
              <a:rPr lang="en-US" sz="4800" dirty="0" smtClean="0">
                <a:solidFill>
                  <a:srgbClr val="3366FF"/>
                </a:solidFill>
              </a:rPr>
            </a:br>
            <a:r>
              <a:rPr lang="en-US" dirty="0" smtClean="0">
                <a:solidFill>
                  <a:srgbClr val="0000FF"/>
                </a:solidFill>
              </a:rPr>
              <a:t>Results </a:t>
            </a:r>
            <a:r>
              <a:rPr lang="en-US" dirty="0">
                <a:solidFill>
                  <a:srgbClr val="0000FF"/>
                </a:solidFill>
              </a:rPr>
              <a:t>III. </a:t>
            </a:r>
            <a:r>
              <a:rPr lang="en-US" dirty="0" smtClean="0">
                <a:solidFill>
                  <a:srgbClr val="FF0000"/>
                </a:solidFill>
              </a:rPr>
              <a:t>Attempt to Describe Data</a:t>
            </a:r>
            <a:r>
              <a:rPr lang="en-US" dirty="0">
                <a:solidFill>
                  <a:srgbClr val="FF0000"/>
                </a:solidFill>
              </a:rPr>
              <a:t>-</a:t>
            </a:r>
            <a:r>
              <a:rPr lang="en-US" dirty="0" smtClean="0">
                <a:solidFill>
                  <a:srgbClr val="FF0000"/>
                </a:solidFill>
              </a:rPr>
              <a:t>Predictions (2 Geometries)</a:t>
            </a:r>
            <a:r>
              <a:rPr lang="en-US" dirty="0">
                <a:solidFill>
                  <a:srgbClr val="FF0000"/>
                </a:solidFill>
              </a:rPr>
              <a:t/>
            </a:r>
            <a:br>
              <a:rPr lang="en-US" dirty="0">
                <a:solidFill>
                  <a:srgbClr val="FF0000"/>
                </a:solidFill>
              </a:rPr>
            </a:b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336F3-26F2-B64B-9A8A-F1E0F1DB040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38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17450"/>
            <a:ext cx="8229600" cy="5027316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>
                <a:solidFill>
                  <a:srgbClr val="3366FF"/>
                </a:solidFill>
              </a:rPr>
              <a:t>Predictions </a:t>
            </a:r>
            <a:r>
              <a:rPr lang="en-US" dirty="0" err="1" smtClean="0">
                <a:solidFill>
                  <a:srgbClr val="3366FF"/>
                </a:solidFill>
              </a:rPr>
              <a:t>PbPb</a:t>
            </a:r>
            <a:r>
              <a:rPr lang="en-US" dirty="0" smtClean="0">
                <a:solidFill>
                  <a:srgbClr val="3366FF"/>
                </a:solidFill>
              </a:rPr>
              <a:t> </a:t>
            </a:r>
            <a:r>
              <a:rPr lang="en-US" dirty="0">
                <a:solidFill>
                  <a:srgbClr val="3366FF"/>
                </a:solidFill>
              </a:rPr>
              <a:t>(A=207):</a:t>
            </a:r>
            <a:r>
              <a:rPr lang="da-DK" dirty="0">
                <a:solidFill>
                  <a:srgbClr val="3366FF"/>
                </a:solidFill>
              </a:rPr>
              <a:t> N</a:t>
            </a:r>
            <a:r>
              <a:rPr lang="da-DK" baseline="-25000" dirty="0">
                <a:solidFill>
                  <a:srgbClr val="3366FF"/>
                </a:solidFill>
              </a:rPr>
              <a:t>ch</a:t>
            </a:r>
            <a:r>
              <a:rPr lang="da-DK" dirty="0">
                <a:solidFill>
                  <a:srgbClr val="3366FF"/>
                </a:solidFill>
              </a:rPr>
              <a:t>≈</a:t>
            </a:r>
            <a:r>
              <a:rPr lang="da-DK" dirty="0" smtClean="0">
                <a:solidFill>
                  <a:srgbClr val="FF0000"/>
                </a:solidFill>
              </a:rPr>
              <a:t>19100</a:t>
            </a:r>
            <a:r>
              <a:rPr lang="da-DK" dirty="0">
                <a:solidFill>
                  <a:srgbClr val="3366FF"/>
                </a:solidFill>
              </a:rPr>
              <a:t>, </a:t>
            </a:r>
            <a:r>
              <a:rPr lang="da-DK" dirty="0" smtClean="0">
                <a:solidFill>
                  <a:srgbClr val="660066"/>
                </a:solidFill>
              </a:rPr>
              <a:t>27000</a:t>
            </a:r>
            <a:r>
              <a:rPr lang="da-DK" dirty="0">
                <a:solidFill>
                  <a:srgbClr val="3366FF"/>
                </a:solidFill>
              </a:rPr>
              <a:t>, </a:t>
            </a:r>
            <a:r>
              <a:rPr lang="en-US" dirty="0" smtClean="0">
                <a:solidFill>
                  <a:srgbClr val="FF8430"/>
                </a:solidFill>
              </a:rPr>
              <a:t>30500</a:t>
            </a:r>
            <a:r>
              <a:rPr lang="en-US" dirty="0" smtClean="0">
                <a:solidFill>
                  <a:srgbClr val="3366FF"/>
                </a:solidFill>
              </a:rPr>
              <a:t> </a:t>
            </a:r>
            <a:r>
              <a:rPr lang="en-US" dirty="0">
                <a:solidFill>
                  <a:srgbClr val="3366FF"/>
                </a:solidFill>
              </a:rPr>
              <a:t>for </a:t>
            </a:r>
            <a:r>
              <a:rPr lang="en-US" dirty="0">
                <a:solidFill>
                  <a:srgbClr val="FF0000"/>
                </a:solidFill>
              </a:rPr>
              <a:t>2.76</a:t>
            </a:r>
            <a:r>
              <a:rPr lang="en-US" dirty="0">
                <a:solidFill>
                  <a:srgbClr val="3366FF"/>
                </a:solidFill>
              </a:rPr>
              <a:t>, </a:t>
            </a:r>
            <a:r>
              <a:rPr lang="en-US" dirty="0">
                <a:solidFill>
                  <a:srgbClr val="660066"/>
                </a:solidFill>
              </a:rPr>
              <a:t>5.5 </a:t>
            </a:r>
            <a:r>
              <a:rPr lang="en-US" dirty="0">
                <a:solidFill>
                  <a:srgbClr val="3366FF"/>
                </a:solidFill>
              </a:rPr>
              <a:t>and </a:t>
            </a:r>
            <a:r>
              <a:rPr lang="en-US" dirty="0">
                <a:solidFill>
                  <a:srgbClr val="FF8430"/>
                </a:solidFill>
              </a:rPr>
              <a:t>7</a:t>
            </a:r>
            <a:r>
              <a:rPr lang="en-US" dirty="0">
                <a:solidFill>
                  <a:srgbClr val="3366FF"/>
                </a:solidFill>
              </a:rPr>
              <a:t> </a:t>
            </a:r>
            <a:r>
              <a:rPr lang="en-US" dirty="0" err="1">
                <a:solidFill>
                  <a:srgbClr val="3366FF"/>
                </a:solidFill>
              </a:rPr>
              <a:t>TeV</a:t>
            </a:r>
            <a:r>
              <a:rPr lang="en-US" dirty="0">
                <a:solidFill>
                  <a:srgbClr val="3366FF"/>
                </a:solidFill>
              </a:rPr>
              <a:t> respectively.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63064" y="315590"/>
            <a:ext cx="822234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3366FF"/>
                </a:solidFill>
              </a:rPr>
              <a:t>Geometry I. </a:t>
            </a:r>
            <a:r>
              <a:rPr lang="en-US" sz="3200" dirty="0" smtClean="0">
                <a:solidFill>
                  <a:srgbClr val="FF0000"/>
                </a:solidFill>
              </a:rPr>
              <a:t>b=L/</a:t>
            </a:r>
            <a:r>
              <a:rPr lang="en-US" sz="3200" dirty="0" err="1" smtClean="0">
                <a:solidFill>
                  <a:srgbClr val="FF0000"/>
                </a:solidFill>
              </a:rPr>
              <a:t>rexp</a:t>
            </a:r>
            <a:r>
              <a:rPr lang="en-US" sz="3200" dirty="0" smtClean="0">
                <a:solidFill>
                  <a:srgbClr val="FF0000"/>
                </a:solidFill>
              </a:rPr>
              <a:t>[-r</a:t>
            </a:r>
            <a:r>
              <a:rPr lang="en-US" sz="3200" baseline="30000" dirty="0" smtClean="0">
                <a:solidFill>
                  <a:srgbClr val="FF0000"/>
                </a:solidFill>
              </a:rPr>
              <a:t>2</a:t>
            </a:r>
            <a:r>
              <a:rPr lang="en-US" sz="3200" dirty="0" smtClean="0">
                <a:solidFill>
                  <a:srgbClr val="FF0000"/>
                </a:solidFill>
              </a:rPr>
              <a:t>/R</a:t>
            </a:r>
            <a:r>
              <a:rPr lang="en-US" sz="3200" baseline="30000" dirty="0" smtClean="0">
                <a:solidFill>
                  <a:srgbClr val="FF0000"/>
                </a:solidFill>
              </a:rPr>
              <a:t>2</a:t>
            </a:r>
            <a:r>
              <a:rPr lang="en-US" sz="3200" dirty="0" smtClean="0">
                <a:solidFill>
                  <a:srgbClr val="FF0000"/>
                </a:solidFill>
              </a:rPr>
              <a:t>] </a:t>
            </a:r>
            <a:r>
              <a:rPr lang="en-US" sz="3200" dirty="0" smtClean="0">
                <a:solidFill>
                  <a:srgbClr val="3366FF"/>
                </a:solidFill>
              </a:rPr>
              <a:t>no UV </a:t>
            </a:r>
            <a:r>
              <a:rPr lang="en-US" sz="3200" dirty="0" err="1" smtClean="0">
                <a:solidFill>
                  <a:srgbClr val="3366FF"/>
                </a:solidFill>
              </a:rPr>
              <a:t>cut-off;n</a:t>
            </a:r>
            <a:r>
              <a:rPr lang="en-US" sz="3200" dirty="0" smtClean="0">
                <a:solidFill>
                  <a:srgbClr val="3366FF"/>
                </a:solidFill>
              </a:rPr>
              <a:t>=1</a:t>
            </a:r>
            <a:endParaRPr lang="en-US" sz="3200" baseline="-25000" dirty="0">
              <a:solidFill>
                <a:srgbClr val="3366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88" y="1360714"/>
            <a:ext cx="9066414" cy="27178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628" y="4126140"/>
            <a:ext cx="7348711" cy="9125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90125" y="2739571"/>
            <a:ext cx="2195286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Interesting! </a:t>
            </a:r>
          </a:p>
          <a:p>
            <a:r>
              <a:rPr lang="en-US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See ALICE</a:t>
            </a:r>
            <a:endParaRPr lang="en-US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6186714" y="2739571"/>
            <a:ext cx="217715" cy="24855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65628" y="1617450"/>
            <a:ext cx="1669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PHOBOS,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Arxiv:0210015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336F3-26F2-B64B-9A8A-F1E0F1DB040B}" type="slidenum">
              <a:rPr lang="en-US" smtClean="0"/>
              <a:t>37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26564" y="4094390"/>
            <a:ext cx="7348711" cy="912585"/>
          </a:xfrm>
          <a:prstGeom prst="rect">
            <a:avLst/>
          </a:prstGeom>
          <a:noFill/>
          <a:ln>
            <a:solidFill>
              <a:srgbClr val="9AFF8B"/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FFF7D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01866" y="1421367"/>
            <a:ext cx="4460875" cy="26241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57200" y="3445248"/>
            <a:ext cx="993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AuAu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92907" y="3447515"/>
            <a:ext cx="993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PbPb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96470" y="3416500"/>
            <a:ext cx="86611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864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1" animBg="1"/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17449"/>
            <a:ext cx="8229600" cy="5512693"/>
          </a:xfrm>
        </p:spPr>
        <p:txBody>
          <a:bodyPr>
            <a:normAutofit lnSpcReduction="10000"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sz="2400" dirty="0" smtClean="0"/>
          </a:p>
          <a:p>
            <a:r>
              <a:rPr lang="en-US" sz="2400" dirty="0" smtClean="0">
                <a:solidFill>
                  <a:srgbClr val="3366FF"/>
                </a:solidFill>
              </a:rPr>
              <a:t>Predictions </a:t>
            </a:r>
            <a:r>
              <a:rPr lang="en-US" sz="2400" dirty="0" err="1" smtClean="0">
                <a:solidFill>
                  <a:srgbClr val="3366FF"/>
                </a:solidFill>
              </a:rPr>
              <a:t>pp</a:t>
            </a:r>
            <a:r>
              <a:rPr lang="en-US" sz="2400" dirty="0" smtClean="0">
                <a:solidFill>
                  <a:srgbClr val="3366FF"/>
                </a:solidFill>
              </a:rPr>
              <a:t> </a:t>
            </a:r>
            <a:r>
              <a:rPr lang="en-US" sz="2400" dirty="0" smtClean="0"/>
              <a:t>(A=1)</a:t>
            </a:r>
            <a:r>
              <a:rPr lang="en-US" sz="2400" dirty="0" smtClean="0">
                <a:solidFill>
                  <a:srgbClr val="3366FF"/>
                </a:solidFill>
              </a:rPr>
              <a:t>: </a:t>
            </a:r>
            <a:r>
              <a:rPr lang="da-DK" sz="2400" dirty="0" err="1" smtClean="0">
                <a:solidFill>
                  <a:srgbClr val="3366FF"/>
                </a:solidFill>
              </a:rPr>
              <a:t>N</a:t>
            </a:r>
            <a:r>
              <a:rPr lang="da-DK" sz="2400" baseline="-25000" dirty="0" err="1" smtClean="0">
                <a:solidFill>
                  <a:srgbClr val="3366FF"/>
                </a:solidFill>
              </a:rPr>
              <a:t>ch</a:t>
            </a:r>
            <a:r>
              <a:rPr lang="da-DK" sz="2400" dirty="0" smtClean="0">
                <a:solidFill>
                  <a:srgbClr val="3366FF"/>
                </a:solidFill>
              </a:rPr>
              <a:t> </a:t>
            </a:r>
            <a:r>
              <a:rPr lang="da-DK" sz="2400" dirty="0" smtClean="0">
                <a:solidFill>
                  <a:srgbClr val="FF0000"/>
                </a:solidFill>
              </a:rPr>
              <a:t>≈70</a:t>
            </a:r>
            <a:r>
              <a:rPr lang="da-DK" sz="2400" dirty="0" smtClean="0">
                <a:solidFill>
                  <a:srgbClr val="3366FF"/>
                </a:solidFill>
              </a:rPr>
              <a:t>, </a:t>
            </a:r>
            <a:r>
              <a:rPr lang="da-DK" sz="2400" dirty="0" smtClean="0">
                <a:solidFill>
                  <a:srgbClr val="660066"/>
                </a:solidFill>
              </a:rPr>
              <a:t>110</a:t>
            </a:r>
            <a:r>
              <a:rPr lang="da-DK" sz="2400" dirty="0" smtClean="0">
                <a:solidFill>
                  <a:srgbClr val="3366FF"/>
                </a:solidFill>
              </a:rPr>
              <a:t>, </a:t>
            </a:r>
            <a:r>
              <a:rPr lang="da-DK" sz="2400" dirty="0" smtClean="0">
                <a:solidFill>
                  <a:srgbClr val="FF8430"/>
                </a:solidFill>
              </a:rPr>
              <a:t>190</a:t>
            </a:r>
            <a:r>
              <a:rPr lang="da-DK" sz="2400" dirty="0" smtClean="0">
                <a:solidFill>
                  <a:srgbClr val="3366FF"/>
                </a:solidFill>
              </a:rPr>
              <a:t>, </a:t>
            </a:r>
            <a:r>
              <a:rPr lang="da-DK" sz="2400" dirty="0" smtClean="0">
                <a:solidFill>
                  <a:srgbClr val="008000"/>
                </a:solidFill>
              </a:rPr>
              <a:t>260</a:t>
            </a:r>
            <a:r>
              <a:rPr lang="da-DK" sz="2400" dirty="0" smtClean="0">
                <a:solidFill>
                  <a:srgbClr val="3366FF"/>
                </a:solidFill>
              </a:rPr>
              <a:t>, for </a:t>
            </a:r>
            <a:r>
              <a:rPr lang="da-DK" sz="2400" dirty="0" smtClean="0">
                <a:solidFill>
                  <a:srgbClr val="FF0000"/>
                </a:solidFill>
              </a:rPr>
              <a:t>0.9</a:t>
            </a:r>
            <a:r>
              <a:rPr lang="da-DK" sz="2400" dirty="0" smtClean="0">
                <a:solidFill>
                  <a:srgbClr val="3366FF"/>
                </a:solidFill>
              </a:rPr>
              <a:t>, </a:t>
            </a:r>
            <a:r>
              <a:rPr lang="da-DK" sz="2400" dirty="0" smtClean="0">
                <a:solidFill>
                  <a:srgbClr val="660066"/>
                </a:solidFill>
              </a:rPr>
              <a:t>2.36</a:t>
            </a:r>
            <a:r>
              <a:rPr lang="da-DK" sz="2400" dirty="0" smtClean="0">
                <a:solidFill>
                  <a:srgbClr val="3366FF"/>
                </a:solidFill>
              </a:rPr>
              <a:t>, </a:t>
            </a:r>
            <a:r>
              <a:rPr lang="da-DK" sz="2400" dirty="0" smtClean="0">
                <a:solidFill>
                  <a:srgbClr val="FF8430"/>
                </a:solidFill>
              </a:rPr>
              <a:t>7 </a:t>
            </a:r>
            <a:r>
              <a:rPr lang="da-DK" sz="2400" dirty="0" smtClean="0">
                <a:solidFill>
                  <a:srgbClr val="3366FF"/>
                </a:solidFill>
              </a:rPr>
              <a:t>and </a:t>
            </a:r>
            <a:r>
              <a:rPr lang="da-DK" sz="2400" dirty="0" smtClean="0">
                <a:solidFill>
                  <a:srgbClr val="008000"/>
                </a:solidFill>
              </a:rPr>
              <a:t>14</a:t>
            </a:r>
            <a:r>
              <a:rPr lang="da-DK" sz="2400" dirty="0" smtClean="0">
                <a:solidFill>
                  <a:srgbClr val="3366FF"/>
                </a:solidFill>
              </a:rPr>
              <a:t> </a:t>
            </a:r>
            <a:r>
              <a:rPr lang="da-DK" sz="2400" dirty="0" err="1" smtClean="0">
                <a:solidFill>
                  <a:srgbClr val="3366FF"/>
                </a:solidFill>
              </a:rPr>
              <a:t>TeV</a:t>
            </a:r>
            <a:r>
              <a:rPr lang="da-DK" sz="2400" dirty="0" smtClean="0">
                <a:solidFill>
                  <a:srgbClr val="3366FF"/>
                </a:solidFill>
              </a:rPr>
              <a:t> </a:t>
            </a:r>
            <a:r>
              <a:rPr lang="da-DK" sz="2400" dirty="0" err="1" smtClean="0">
                <a:solidFill>
                  <a:srgbClr val="3366FF"/>
                </a:solidFill>
              </a:rPr>
              <a:t>respectively</a:t>
            </a:r>
            <a:r>
              <a:rPr lang="da-DK" sz="2400" dirty="0" smtClean="0">
                <a:solidFill>
                  <a:srgbClr val="3366FF"/>
                </a:solidFill>
              </a:rPr>
              <a:t>.</a:t>
            </a:r>
          </a:p>
          <a:p>
            <a:r>
              <a:rPr lang="en-US" sz="2400" dirty="0" smtClean="0">
                <a:solidFill>
                  <a:srgbClr val="3366FF"/>
                </a:solidFill>
              </a:rPr>
              <a:t>Predictions </a:t>
            </a:r>
            <a:r>
              <a:rPr lang="en-US" sz="2400" dirty="0" err="1" smtClean="0">
                <a:solidFill>
                  <a:srgbClr val="3366FF"/>
                </a:solidFill>
              </a:rPr>
              <a:t>PbPb</a:t>
            </a:r>
            <a:r>
              <a:rPr lang="en-US" sz="2400" dirty="0" smtClean="0">
                <a:solidFill>
                  <a:srgbClr val="3366FF"/>
                </a:solidFill>
              </a:rPr>
              <a:t> </a:t>
            </a:r>
            <a:r>
              <a:rPr lang="en-US" sz="2400" dirty="0" smtClean="0"/>
              <a:t>(A=207)</a:t>
            </a:r>
            <a:r>
              <a:rPr lang="en-US" sz="2400" dirty="0" smtClean="0">
                <a:solidFill>
                  <a:srgbClr val="3366FF"/>
                </a:solidFill>
              </a:rPr>
              <a:t>:</a:t>
            </a:r>
            <a:r>
              <a:rPr lang="da-DK" sz="2400" dirty="0" smtClean="0">
                <a:solidFill>
                  <a:srgbClr val="3366FF"/>
                </a:solidFill>
              </a:rPr>
              <a:t> N</a:t>
            </a:r>
            <a:r>
              <a:rPr lang="da-DK" sz="2400" baseline="-25000" dirty="0" smtClean="0">
                <a:solidFill>
                  <a:srgbClr val="3366FF"/>
                </a:solidFill>
              </a:rPr>
              <a:t>ch</a:t>
            </a:r>
            <a:r>
              <a:rPr lang="da-DK" sz="2400" dirty="0" smtClean="0">
                <a:solidFill>
                  <a:srgbClr val="3366FF"/>
                </a:solidFill>
              </a:rPr>
              <a:t>≈</a:t>
            </a:r>
            <a:r>
              <a:rPr lang="da-DK" sz="2400" dirty="0" smtClean="0">
                <a:solidFill>
                  <a:srgbClr val="FF0000"/>
                </a:solidFill>
              </a:rPr>
              <a:t>18750</a:t>
            </a:r>
            <a:r>
              <a:rPr lang="da-DK" sz="2400" dirty="0">
                <a:solidFill>
                  <a:srgbClr val="3366FF"/>
                </a:solidFill>
              </a:rPr>
              <a:t>, </a:t>
            </a:r>
            <a:r>
              <a:rPr lang="da-DK" sz="2400" dirty="0">
                <a:solidFill>
                  <a:srgbClr val="660066"/>
                </a:solidFill>
              </a:rPr>
              <a:t>261800</a:t>
            </a:r>
            <a:r>
              <a:rPr lang="da-DK" sz="2400" dirty="0">
                <a:solidFill>
                  <a:srgbClr val="3366FF"/>
                </a:solidFill>
              </a:rPr>
              <a:t>, </a:t>
            </a:r>
            <a:r>
              <a:rPr lang="en-US" sz="2400" dirty="0">
                <a:solidFill>
                  <a:srgbClr val="FF8430"/>
                </a:solidFill>
              </a:rPr>
              <a:t>29400</a:t>
            </a:r>
            <a:r>
              <a:rPr lang="en-US" sz="2400" dirty="0">
                <a:solidFill>
                  <a:srgbClr val="3366FF"/>
                </a:solidFill>
              </a:rPr>
              <a:t> for </a:t>
            </a:r>
            <a:r>
              <a:rPr lang="en-US" sz="2400" dirty="0">
                <a:solidFill>
                  <a:srgbClr val="FF0000"/>
                </a:solidFill>
              </a:rPr>
              <a:t>2.76</a:t>
            </a:r>
            <a:r>
              <a:rPr lang="en-US" sz="2400" dirty="0">
                <a:solidFill>
                  <a:srgbClr val="3366FF"/>
                </a:solidFill>
              </a:rPr>
              <a:t>, </a:t>
            </a:r>
            <a:r>
              <a:rPr lang="en-US" sz="2400" dirty="0">
                <a:solidFill>
                  <a:srgbClr val="660066"/>
                </a:solidFill>
              </a:rPr>
              <a:t>5.5 </a:t>
            </a:r>
            <a:r>
              <a:rPr lang="en-US" sz="2400" dirty="0">
                <a:solidFill>
                  <a:srgbClr val="3366FF"/>
                </a:solidFill>
              </a:rPr>
              <a:t>and </a:t>
            </a:r>
            <a:r>
              <a:rPr lang="en-US" sz="2400" dirty="0">
                <a:solidFill>
                  <a:srgbClr val="FF8430"/>
                </a:solidFill>
              </a:rPr>
              <a:t>7</a:t>
            </a:r>
            <a:r>
              <a:rPr lang="en-US" sz="2400" dirty="0">
                <a:solidFill>
                  <a:srgbClr val="3366FF"/>
                </a:solidFill>
              </a:rPr>
              <a:t> </a:t>
            </a:r>
            <a:r>
              <a:rPr lang="en-US" sz="2400" dirty="0" err="1" smtClean="0">
                <a:solidFill>
                  <a:srgbClr val="3366FF"/>
                </a:solidFill>
              </a:rPr>
              <a:t>TeV</a:t>
            </a:r>
            <a:r>
              <a:rPr lang="en-US" sz="2400" dirty="0" smtClean="0">
                <a:solidFill>
                  <a:srgbClr val="3366FF"/>
                </a:solidFill>
              </a:rPr>
              <a:t> respectively.</a:t>
            </a:r>
            <a:endParaRPr lang="en-US" sz="2400" dirty="0">
              <a:solidFill>
                <a:srgbClr val="3366FF"/>
              </a:solidFill>
            </a:endParaRP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750" y="1102418"/>
            <a:ext cx="9265127" cy="29771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7826" y="4051802"/>
            <a:ext cx="7597162" cy="8569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7191" y="70374"/>
            <a:ext cx="776514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3366FF"/>
                </a:solidFill>
              </a:rPr>
              <a:t>Geometry II. </a:t>
            </a:r>
            <a:r>
              <a:rPr lang="en-US" sz="3200" dirty="0" smtClean="0">
                <a:solidFill>
                  <a:srgbClr val="FF0000"/>
                </a:solidFill>
              </a:rPr>
              <a:t>b=L/r</a:t>
            </a:r>
            <a:r>
              <a:rPr lang="en-US" sz="3200" dirty="0" smtClean="0">
                <a:solidFill>
                  <a:srgbClr val="3366FF"/>
                </a:solidFill>
              </a:rPr>
              <a:t>  with UV cut at c/Q</a:t>
            </a:r>
            <a:r>
              <a:rPr lang="en-US" sz="3200" baseline="-25000" dirty="0" smtClean="0">
                <a:solidFill>
                  <a:srgbClr val="3366FF"/>
                </a:solidFill>
              </a:rPr>
              <a:t>s</a:t>
            </a:r>
            <a:endParaRPr lang="en-US" sz="3200" baseline="-25000" dirty="0">
              <a:solidFill>
                <a:srgbClr val="3366FF"/>
              </a:solidFill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0215424"/>
              </p:ext>
            </p:extLst>
          </p:nvPr>
        </p:nvGraphicFramePr>
        <p:xfrm>
          <a:off x="194127" y="4262788"/>
          <a:ext cx="1023699" cy="5944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9" name="Equation" r:id="rId5" imgW="393700" imgH="228600" progId="Equation.3">
                  <p:embed/>
                </p:oleObj>
              </mc:Choice>
              <mc:Fallback>
                <p:oleObj name="Equation" r:id="rId5" imgW="393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94127" y="4262788"/>
                        <a:ext cx="1023699" cy="5944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Straight Arrow Connector 7"/>
          <p:cNvCxnSpPr/>
          <p:nvPr/>
        </p:nvCxnSpPr>
        <p:spPr>
          <a:xfrm flipV="1">
            <a:off x="5152571" y="2449286"/>
            <a:ext cx="1342572" cy="351971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619702" y="2304144"/>
            <a:ext cx="2195286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Interesting! </a:t>
            </a:r>
          </a:p>
          <a:p>
            <a:r>
              <a:rPr lang="en-US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See ALICE</a:t>
            </a:r>
            <a:endParaRPr lang="en-US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0169" y="1294284"/>
            <a:ext cx="1669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PHOBOS,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Arxiv:0210015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719383" y="4067677"/>
            <a:ext cx="382697" cy="85699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1965312" y="3614615"/>
            <a:ext cx="508000" cy="45306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473312" y="3429949"/>
            <a:ext cx="1383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>
                    <a:lumMod val="65000"/>
                  </a:schemeClr>
                </a:solidFill>
              </a:rPr>
              <a:t>Lattice;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[GYP]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336F3-26F2-B64B-9A8A-F1E0F1DB040B}" type="slidenum">
              <a:rPr lang="en-US" smtClean="0"/>
              <a:t>38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683125" y="1181793"/>
            <a:ext cx="4460875" cy="288588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6723495"/>
              </p:ext>
            </p:extLst>
          </p:nvPr>
        </p:nvGraphicFramePr>
        <p:xfrm>
          <a:off x="1965312" y="4218593"/>
          <a:ext cx="5298344" cy="605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0" name="Equation" r:id="rId7" imgW="2222500" imgH="254000" progId="Equation.3">
                  <p:embed/>
                </p:oleObj>
              </mc:Choice>
              <mc:Fallback>
                <p:oleObj name="Equation" r:id="rId7" imgW="22225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965312" y="4218593"/>
                        <a:ext cx="5298344" cy="605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6"/>
          <p:cNvSpPr/>
          <p:nvPr/>
        </p:nvSpPr>
        <p:spPr>
          <a:xfrm>
            <a:off x="1805266" y="4167538"/>
            <a:ext cx="5692217" cy="790191"/>
          </a:xfrm>
          <a:prstGeom prst="rect">
            <a:avLst/>
          </a:prstGeom>
          <a:noFill/>
          <a:ln w="3175" cmpd="sng">
            <a:solidFill>
              <a:srgbClr val="9AFF8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683125" y="1181793"/>
            <a:ext cx="4460875" cy="2870009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57200" y="3445248"/>
            <a:ext cx="993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AuAu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52571" y="3462814"/>
            <a:ext cx="993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PbPb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033886" y="3462814"/>
            <a:ext cx="1112492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540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 animBg="1"/>
      <p:bldP spid="4" grpId="1" animBg="1"/>
      <p:bldP spid="15" grpId="0"/>
      <p:bldP spid="16" grpId="0"/>
      <p:bldP spid="17" grpId="1" animBg="1"/>
      <p:bldP spid="18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>
                <a:solidFill>
                  <a:srgbClr val="0000FF"/>
                </a:solidFill>
              </a:rPr>
              <a:t>Goal I. </a:t>
            </a:r>
            <a:endParaRPr lang="en-US" sz="6000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13000" y="2978666"/>
            <a:ext cx="50641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</a:rPr>
              <a:t>Finish on Time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336F3-26F2-B64B-9A8A-F1E0F1DB040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891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388" y="134034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3366FF"/>
                </a:solidFill>
              </a:rPr>
              <a:t>Alice Preliminary Results: 2.76 </a:t>
            </a:r>
            <a:r>
              <a:rPr lang="en-US" dirty="0" err="1" smtClean="0">
                <a:solidFill>
                  <a:srgbClr val="3366FF"/>
                </a:solidFill>
              </a:rPr>
              <a:t>TeV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03200" y="1100592"/>
            <a:ext cx="8229600" cy="575740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endParaRPr lang="en-US" sz="2800" dirty="0" smtClean="0"/>
          </a:p>
          <a:p>
            <a:r>
              <a:rPr lang="en-US" sz="2800" dirty="0" smtClean="0">
                <a:solidFill>
                  <a:srgbClr val="3366FF"/>
                </a:solidFill>
              </a:rPr>
              <a:t>As collision gets more central (our case), data follow our curve better.</a:t>
            </a:r>
          </a:p>
          <a:p>
            <a:r>
              <a:rPr lang="en-US" sz="2800" dirty="0" smtClean="0">
                <a:solidFill>
                  <a:srgbClr val="3366FF"/>
                </a:solidFill>
              </a:rPr>
              <a:t>In particular: at A=190, we predict </a:t>
            </a:r>
            <a:r>
              <a:rPr lang="en-US" sz="2800" dirty="0" err="1" smtClean="0">
                <a:solidFill>
                  <a:srgbClr val="FF0000"/>
                </a:solidFill>
              </a:rPr>
              <a:t>N</a:t>
            </a:r>
            <a:r>
              <a:rPr lang="en-US" sz="2800" baseline="-25000" dirty="0" err="1" smtClean="0">
                <a:solidFill>
                  <a:srgbClr val="FF0000"/>
                </a:solidFill>
              </a:rPr>
              <a:t>ch</a:t>
            </a:r>
            <a:r>
              <a:rPr lang="en-US" sz="2800" dirty="0" smtClean="0">
                <a:solidFill>
                  <a:srgbClr val="FF0000"/>
                </a:solidFill>
              </a:rPr>
              <a:t>=17300!!!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5005" y="1100592"/>
            <a:ext cx="5510559" cy="33364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10883" y="1277034"/>
            <a:ext cx="1971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ALICE,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Arxiv:1107.1973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71411" y="4416578"/>
            <a:ext cx="4895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Dashed line: Our theoretical curve as function of A at </a:t>
            </a:r>
            <a:r>
              <a:rPr lang="en-US" dirty="0" smtClean="0"/>
              <a:t>fixed s</a:t>
            </a:r>
            <a:r>
              <a:rPr lang="en-US" baseline="30000" dirty="0" smtClean="0"/>
              <a:t>1/2</a:t>
            </a:r>
            <a:r>
              <a:rPr lang="en-US" dirty="0" smtClean="0"/>
              <a:t>=</a:t>
            </a:r>
            <a:r>
              <a:rPr lang="en-US" dirty="0"/>
              <a:t>2.76 </a:t>
            </a:r>
            <a:r>
              <a:rPr lang="en-US" dirty="0" err="1"/>
              <a:t>TeV</a:t>
            </a:r>
            <a:r>
              <a:rPr lang="en-US" dirty="0"/>
              <a:t>. </a:t>
            </a:r>
            <a:r>
              <a:rPr lang="en-US" dirty="0" smtClean="0"/>
              <a:t>Data Points: </a:t>
            </a:r>
            <a:r>
              <a:rPr lang="en-US" dirty="0" err="1" smtClean="0"/>
              <a:t>N</a:t>
            </a:r>
            <a:r>
              <a:rPr lang="en-US" baseline="-25000" dirty="0" err="1" smtClean="0"/>
              <a:t>ch</a:t>
            </a:r>
            <a:r>
              <a:rPr lang="en-US" dirty="0"/>
              <a:t>(</a:t>
            </a:r>
            <a:r>
              <a:rPr lang="en-US" dirty="0" err="1" smtClean="0"/>
              <a:t>N</a:t>
            </a:r>
            <a:r>
              <a:rPr lang="en-US" baseline="-25000" dirty="0" err="1" smtClean="0"/>
              <a:t>part</a:t>
            </a:r>
            <a:r>
              <a:rPr lang="en-US" baseline="-25000" dirty="0" smtClean="0"/>
              <a:t>/</a:t>
            </a:r>
            <a:r>
              <a:rPr lang="en-US" dirty="0" smtClean="0"/>
              <a:t>/2).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8463"/>
            <a:ext cx="8485789" cy="6378208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336F3-26F2-B64B-9A8A-F1E0F1DB040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589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Results </a:t>
            </a:r>
            <a:r>
              <a:rPr lang="en-US" dirty="0">
                <a:solidFill>
                  <a:srgbClr val="0000FF"/>
                </a:solidFill>
              </a:rPr>
              <a:t>III. </a:t>
            </a:r>
            <a:r>
              <a:rPr lang="en-US" dirty="0" smtClean="0">
                <a:solidFill>
                  <a:srgbClr val="FF0000"/>
                </a:solidFill>
              </a:rPr>
              <a:t>Conclusions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0868" cy="4525963"/>
          </a:xfrm>
        </p:spPr>
        <p:txBody>
          <a:bodyPr/>
          <a:lstStyle/>
          <a:p>
            <a:r>
              <a:rPr lang="en-US" dirty="0" smtClean="0">
                <a:solidFill>
                  <a:srgbClr val="3366FF"/>
                </a:solidFill>
              </a:rPr>
              <a:t>Both treatments seem to describe data.</a:t>
            </a:r>
          </a:p>
          <a:p>
            <a:pPr marL="0" indent="0">
              <a:buNone/>
            </a:pPr>
            <a:endParaRPr lang="en-US" dirty="0" smtClean="0">
              <a:solidFill>
                <a:srgbClr val="3366FF"/>
              </a:solidFill>
            </a:endParaRPr>
          </a:p>
          <a:p>
            <a:r>
              <a:rPr lang="en-US" dirty="0" smtClean="0">
                <a:solidFill>
                  <a:srgbClr val="3366FF"/>
                </a:solidFill>
              </a:rPr>
              <a:t>A more refined investigation required:</a:t>
            </a:r>
          </a:p>
          <a:p>
            <a:pPr>
              <a:buFont typeface="Wingdings" charset="2"/>
              <a:buChar char="Ø"/>
            </a:pPr>
            <a:r>
              <a:rPr lang="en-US" dirty="0" smtClean="0"/>
              <a:t> More careful matching with gravity parameters</a:t>
            </a:r>
          </a:p>
          <a:p>
            <a:pPr>
              <a:buFont typeface="Wingdings" charset="2"/>
              <a:buChar char="Ø"/>
            </a:pPr>
            <a:r>
              <a:rPr lang="en-US" dirty="0" smtClean="0"/>
              <a:t>More Data</a:t>
            </a:r>
          </a:p>
          <a:p>
            <a:pPr marL="0" indent="0">
              <a:buNone/>
            </a:pP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336F3-26F2-B64B-9A8A-F1E0F1DB040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972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5156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3366FF"/>
                </a:solidFill>
              </a:rPr>
              <a:t>Future Work….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336F3-26F2-B64B-9A8A-F1E0F1DB040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804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6"/>
          <p:cNvSpPr txBox="1">
            <a:spLocks noGrp="1"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9E10F6FD-4302-8842-8FF1-51B38D7B208D}" type="slidenum">
              <a:rPr lang="en-US" sz="1400"/>
              <a:pPr algn="r" eaLnBrk="1" hangingPunct="1"/>
              <a:t>42</a:t>
            </a:fld>
            <a:endParaRPr lang="en-US" sz="1400"/>
          </a:p>
        </p:txBody>
      </p:sp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362200"/>
            <a:ext cx="8229600" cy="1600200"/>
          </a:xfrm>
        </p:spPr>
        <p:txBody>
          <a:bodyPr/>
          <a:lstStyle/>
          <a:p>
            <a:pPr eaLnBrk="1" hangingPunct="1"/>
            <a:r>
              <a:rPr lang="en-US" sz="6600" b="1" i="1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T</a:t>
            </a:r>
            <a:r>
              <a:rPr lang="en-US" sz="6600" b="1" i="1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</a:rPr>
              <a:t>h</a:t>
            </a:r>
            <a:r>
              <a:rPr lang="en-US" sz="6600" b="1" i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a</a:t>
            </a:r>
            <a:r>
              <a:rPr lang="en-US" sz="6600" b="1" i="1">
                <a:solidFill>
                  <a:schemeClr val="folHlink"/>
                </a:solidFill>
                <a:latin typeface="Arial" charset="0"/>
                <a:ea typeface="ＭＳ Ｐゴシック" charset="0"/>
                <a:cs typeface="ＭＳ Ｐゴシック" charset="0"/>
              </a:rPr>
              <a:t>n</a:t>
            </a:r>
            <a:r>
              <a:rPr lang="en-US" sz="6600" b="1" i="1">
                <a:solidFill>
                  <a:schemeClr val="accent1"/>
                </a:solidFill>
                <a:latin typeface="Arial" charset="0"/>
                <a:ea typeface="ＭＳ Ｐゴシック" charset="0"/>
                <a:cs typeface="ＭＳ Ｐゴシック" charset="0"/>
              </a:rPr>
              <a:t>k</a:t>
            </a:r>
            <a:r>
              <a:rPr lang="en-US" sz="6600" b="1" i="1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6600" b="1" i="1">
                <a:solidFill>
                  <a:srgbClr val="FF00FF"/>
                </a:solidFill>
                <a:latin typeface="Arial" charset="0"/>
                <a:ea typeface="ＭＳ Ｐゴシック" charset="0"/>
                <a:cs typeface="ＭＳ Ｐゴシック" charset="0"/>
              </a:rPr>
              <a:t>y</a:t>
            </a:r>
            <a:r>
              <a:rPr lang="en-US" sz="6600" b="1" i="1">
                <a:solidFill>
                  <a:srgbClr val="00FF00"/>
                </a:solidFill>
                <a:latin typeface="Arial" charset="0"/>
                <a:ea typeface="ＭＳ Ｐゴシック" charset="0"/>
                <a:cs typeface="ＭＳ Ｐゴシック" charset="0"/>
              </a:rPr>
              <a:t>o</a:t>
            </a:r>
            <a:r>
              <a:rPr lang="en-US" sz="6600" b="1" i="1">
                <a:solidFill>
                  <a:srgbClr val="9933FF"/>
                </a:solidFill>
                <a:latin typeface="Arial" charset="0"/>
                <a:ea typeface="ＭＳ Ｐゴシック" charset="0"/>
                <a:cs typeface="ＭＳ Ｐゴシック" charset="0"/>
              </a:rPr>
              <a:t>u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336F3-26F2-B64B-9A8A-F1E0F1DB040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2095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4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1198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0" grpId="0"/>
      <p:bldP spid="11981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Goal II.: State Problem/Data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>
            <a:normAutofit/>
          </a:bodyPr>
          <a:lstStyle/>
          <a:p>
            <a:r>
              <a:rPr lang="en-US" sz="2800" dirty="0" smtClean="0"/>
              <a:t>Heavy Ion Collisions:</a:t>
            </a:r>
          </a:p>
          <a:p>
            <a:pPr marL="0" indent="0">
              <a:buNone/>
            </a:pPr>
            <a:r>
              <a:rPr lang="en-US" sz="2800" dirty="0" smtClean="0"/>
              <a:t>    </a:t>
            </a:r>
            <a:r>
              <a:rPr lang="en-US" sz="2000" dirty="0" smtClean="0"/>
              <a:t> isentropic evolution</a:t>
            </a:r>
          </a:p>
          <a:p>
            <a:pPr marL="0" indent="0">
              <a:buNone/>
            </a:pPr>
            <a:r>
              <a:rPr lang="en-US" sz="2000" dirty="0" smtClean="0"/>
              <a:t>       from </a:t>
            </a:r>
            <a:r>
              <a:rPr lang="en-US" sz="2000" dirty="0" smtClean="0">
                <a:solidFill>
                  <a:srgbClr val="FFD124"/>
                </a:solidFill>
                <a:sym typeface="Wingdings"/>
              </a:rPr>
              <a:t>Yellow</a:t>
            </a:r>
            <a:r>
              <a:rPr lang="en-US" sz="2000" dirty="0">
                <a:sym typeface="Wingdings"/>
              </a:rPr>
              <a:t> </a:t>
            </a:r>
            <a:r>
              <a:rPr lang="en-US" sz="20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000" dirty="0" smtClean="0">
                <a:solidFill>
                  <a:srgbClr val="62C3EE"/>
                </a:solidFill>
                <a:sym typeface="Wingdings"/>
              </a:rPr>
              <a:t>Blue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rgbClr val="62C3EE"/>
                </a:solidFill>
                <a:sym typeface="Wingdings"/>
              </a:rPr>
              <a:t>     </a:t>
            </a: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  <a:sym typeface="Wingdings"/>
              </a:rPr>
              <a:t>  [</a:t>
            </a:r>
            <a:r>
              <a:rPr lang="en-US" sz="1800" dirty="0" err="1" smtClean="0">
                <a:solidFill>
                  <a:schemeClr val="bg1">
                    <a:lumMod val="50000"/>
                  </a:schemeClr>
                </a:solidFill>
                <a:sym typeface="Wingdings"/>
              </a:rPr>
              <a:t>AdS</a:t>
            </a: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  <a:sym typeface="Wingdings"/>
              </a:rPr>
              <a:t> </a:t>
            </a:r>
            <a:r>
              <a:rPr lang="en-US" sz="1800" dirty="0" err="1" smtClean="0">
                <a:solidFill>
                  <a:schemeClr val="bg1">
                    <a:lumMod val="50000"/>
                  </a:schemeClr>
                </a:solidFill>
                <a:sym typeface="Wingdings"/>
              </a:rPr>
              <a:t>approach:Kiritsis,Taliotis</a:t>
            </a: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  <a:sym typeface="Wingdings"/>
              </a:rPr>
              <a:t>]</a:t>
            </a:r>
          </a:p>
          <a:p>
            <a:pPr marL="0" indent="0">
              <a:buNone/>
            </a:pPr>
            <a:endParaRPr lang="en-US" sz="2800" dirty="0">
              <a:solidFill>
                <a:srgbClr val="62C3EE"/>
              </a:solidFill>
              <a:sym typeface="Wingdings"/>
            </a:endParaRPr>
          </a:p>
          <a:p>
            <a:r>
              <a:rPr lang="en-US" sz="2800" dirty="0" smtClean="0">
                <a:sym typeface="Wingdings"/>
              </a:rPr>
              <a:t>Stages of Collision</a:t>
            </a:r>
          </a:p>
          <a:p>
            <a:pPr marL="0" indent="0">
              <a:buNone/>
            </a:pPr>
            <a:r>
              <a:rPr lang="en-US" sz="2800" dirty="0" smtClean="0">
                <a:sym typeface="Wingdings"/>
              </a:rPr>
              <a:t>    </a:t>
            </a:r>
            <a:r>
              <a:rPr lang="en-US" sz="2000" dirty="0" smtClean="0">
                <a:sym typeface="Wingdings"/>
              </a:rPr>
              <a:t> </a:t>
            </a:r>
            <a:endParaRPr lang="en-US" sz="2000" dirty="0" smtClean="0"/>
          </a:p>
        </p:txBody>
      </p:sp>
      <p:pic>
        <p:nvPicPr>
          <p:cNvPr id="5" name="Picture 3" descr="ini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299" y="1175050"/>
            <a:ext cx="5024136" cy="416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924299" y="4553504"/>
            <a:ext cx="4060826" cy="97944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36496" y="3195638"/>
            <a:ext cx="1651000" cy="1346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57217" y="3284538"/>
            <a:ext cx="762000" cy="12573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11217" y="4821238"/>
            <a:ext cx="1016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518996" y="4846638"/>
            <a:ext cx="1333500" cy="12573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255596" y="525095"/>
            <a:ext cx="2387600" cy="2451100"/>
          </a:xfrm>
          <a:prstGeom prst="rect">
            <a:avLst/>
          </a:prstGeom>
        </p:spPr>
      </p:pic>
      <p:grpSp>
        <p:nvGrpSpPr>
          <p:cNvPr id="15" name="Group 3"/>
          <p:cNvGrpSpPr>
            <a:grpSpLocks/>
          </p:cNvGrpSpPr>
          <p:nvPr/>
        </p:nvGrpSpPr>
        <p:grpSpPr bwMode="auto">
          <a:xfrm>
            <a:off x="654050" y="4682380"/>
            <a:ext cx="7331075" cy="2065590"/>
            <a:chOff x="480" y="976"/>
            <a:chExt cx="4896" cy="1329"/>
          </a:xfrm>
        </p:grpSpPr>
        <p:pic>
          <p:nvPicPr>
            <p:cNvPr id="16" name="Picture 4" descr="cartoon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1248"/>
              <a:ext cx="4896" cy="9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 Box 5"/>
            <p:cNvSpPr txBox="1">
              <a:spLocks noChangeArrowheads="1"/>
            </p:cNvSpPr>
            <p:nvPr/>
          </p:nvSpPr>
          <p:spPr bwMode="auto">
            <a:xfrm>
              <a:off x="758" y="1220"/>
              <a:ext cx="66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US" sz="1200" b="1">
                  <a:solidFill>
                    <a:schemeClr val="tx2"/>
                  </a:solidFill>
                </a:rPr>
                <a:t>initial state</a:t>
              </a:r>
              <a:endParaRPr lang="en-US" sz="1200"/>
            </a:p>
          </p:txBody>
        </p:sp>
        <p:sp>
          <p:nvSpPr>
            <p:cNvPr id="18" name="Text Box 6"/>
            <p:cNvSpPr txBox="1">
              <a:spLocks noChangeArrowheads="1"/>
            </p:cNvSpPr>
            <p:nvPr/>
          </p:nvSpPr>
          <p:spPr bwMode="auto">
            <a:xfrm>
              <a:off x="1392" y="2112"/>
              <a:ext cx="866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en-US" sz="1200" b="1">
                  <a:solidFill>
                    <a:schemeClr val="tx2"/>
                  </a:solidFill>
                </a:rPr>
                <a:t>pre-equilibrium</a:t>
              </a:r>
            </a:p>
          </p:txBody>
        </p:sp>
        <p:sp>
          <p:nvSpPr>
            <p:cNvPr id="19" name="Text Box 7"/>
            <p:cNvSpPr txBox="1">
              <a:spLocks noChangeArrowheads="1"/>
            </p:cNvSpPr>
            <p:nvPr/>
          </p:nvSpPr>
          <p:spPr bwMode="auto">
            <a:xfrm>
              <a:off x="1968" y="1056"/>
              <a:ext cx="131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200" b="1">
                  <a:solidFill>
                    <a:schemeClr val="tx2"/>
                  </a:solidFill>
                </a:rPr>
                <a:t>QGP and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200" b="1">
                  <a:solidFill>
                    <a:schemeClr val="tx2"/>
                  </a:solidFill>
                </a:rPr>
                <a:t>hydrodynamic expansion</a:t>
              </a:r>
            </a:p>
          </p:txBody>
        </p:sp>
        <p:sp>
          <p:nvSpPr>
            <p:cNvPr id="20" name="Text Box 8"/>
            <p:cNvSpPr txBox="1">
              <a:spLocks noChangeArrowheads="1"/>
            </p:cNvSpPr>
            <p:nvPr/>
          </p:nvSpPr>
          <p:spPr bwMode="auto">
            <a:xfrm>
              <a:off x="3206" y="2132"/>
              <a:ext cx="78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en-US" sz="1200" b="1">
                  <a:solidFill>
                    <a:schemeClr val="tx2"/>
                  </a:solidFill>
                </a:rPr>
                <a:t>hadronization</a:t>
              </a:r>
            </a:p>
          </p:txBody>
        </p:sp>
        <p:sp>
          <p:nvSpPr>
            <p:cNvPr id="21" name="Text Box 9"/>
            <p:cNvSpPr txBox="1">
              <a:spLocks noChangeArrowheads="1"/>
            </p:cNvSpPr>
            <p:nvPr/>
          </p:nvSpPr>
          <p:spPr bwMode="auto">
            <a:xfrm>
              <a:off x="4320" y="976"/>
              <a:ext cx="84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US" sz="1200" b="1">
                  <a:solidFill>
                    <a:schemeClr val="tx2"/>
                  </a:solidFill>
                </a:rPr>
                <a:t>hadronic phase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sz="1200" b="1">
                  <a:solidFill>
                    <a:schemeClr val="tx2"/>
                  </a:solidFill>
                </a:rPr>
                <a:t>and freeze-out</a:t>
              </a:r>
            </a:p>
          </p:txBody>
        </p:sp>
      </p:grpSp>
      <p:sp>
        <p:nvSpPr>
          <p:cNvPr id="27" name="Right Brace 26"/>
          <p:cNvSpPr/>
          <p:nvPr/>
        </p:nvSpPr>
        <p:spPr>
          <a:xfrm>
            <a:off x="7604612" y="4806720"/>
            <a:ext cx="761025" cy="1926732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Left Brace 27"/>
          <p:cNvSpPr/>
          <p:nvPr/>
        </p:nvSpPr>
        <p:spPr>
          <a:xfrm>
            <a:off x="2722806" y="4821238"/>
            <a:ext cx="701778" cy="1926732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3915764" y="5415480"/>
            <a:ext cx="3355737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ISENTROPIC</a:t>
            </a:r>
            <a:endParaRPr lang="en-US" sz="44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336F3-26F2-B64B-9A8A-F1E0F1DB040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900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Multiplicities </a:t>
            </a:r>
            <a:r>
              <a:rPr lang="en-US" dirty="0" err="1" smtClean="0"/>
              <a:t>N</a:t>
            </a:r>
            <a:r>
              <a:rPr lang="en-US" baseline="-25000" dirty="0" err="1" smtClean="0"/>
              <a:t>ch</a:t>
            </a:r>
            <a:endParaRPr lang="en-US" baseline="-25000" dirty="0"/>
          </a:p>
        </p:txBody>
      </p:sp>
      <p:pic>
        <p:nvPicPr>
          <p:cNvPr id="7" name="Picture 6" descr="carto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985" y="3037699"/>
            <a:ext cx="4896" cy="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0842" y="3378200"/>
            <a:ext cx="2387600" cy="2451100"/>
          </a:xfrm>
          <a:prstGeom prst="rect">
            <a:avLst/>
          </a:prstGeom>
        </p:spPr>
      </p:pic>
      <p:grpSp>
        <p:nvGrpSpPr>
          <p:cNvPr id="11" name="Group 3"/>
          <p:cNvGrpSpPr>
            <a:grpSpLocks/>
          </p:cNvGrpSpPr>
          <p:nvPr/>
        </p:nvGrpSpPr>
        <p:grpSpPr bwMode="auto">
          <a:xfrm>
            <a:off x="457200" y="1171256"/>
            <a:ext cx="7331075" cy="2065590"/>
            <a:chOff x="480" y="976"/>
            <a:chExt cx="4896" cy="1329"/>
          </a:xfrm>
        </p:grpSpPr>
        <p:pic>
          <p:nvPicPr>
            <p:cNvPr id="12" name="Picture 4" descr="cartoo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1248"/>
              <a:ext cx="4896" cy="9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 Box 5"/>
            <p:cNvSpPr txBox="1">
              <a:spLocks noChangeArrowheads="1"/>
            </p:cNvSpPr>
            <p:nvPr/>
          </p:nvSpPr>
          <p:spPr bwMode="auto">
            <a:xfrm>
              <a:off x="758" y="1220"/>
              <a:ext cx="66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US" sz="1200" b="1">
                  <a:solidFill>
                    <a:schemeClr val="tx2"/>
                  </a:solidFill>
                </a:rPr>
                <a:t>initial state</a:t>
              </a:r>
              <a:endParaRPr lang="en-US" sz="1200"/>
            </a:p>
          </p:txBody>
        </p:sp>
        <p:sp>
          <p:nvSpPr>
            <p:cNvPr id="14" name="Text Box 6"/>
            <p:cNvSpPr txBox="1">
              <a:spLocks noChangeArrowheads="1"/>
            </p:cNvSpPr>
            <p:nvPr/>
          </p:nvSpPr>
          <p:spPr bwMode="auto">
            <a:xfrm>
              <a:off x="1392" y="2112"/>
              <a:ext cx="866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en-US" sz="1200" b="1">
                  <a:solidFill>
                    <a:schemeClr val="tx2"/>
                  </a:solidFill>
                </a:rPr>
                <a:t>pre-equilibrium</a:t>
              </a:r>
            </a:p>
          </p:txBody>
        </p:sp>
        <p:sp>
          <p:nvSpPr>
            <p:cNvPr id="15" name="Text Box 7"/>
            <p:cNvSpPr txBox="1">
              <a:spLocks noChangeArrowheads="1"/>
            </p:cNvSpPr>
            <p:nvPr/>
          </p:nvSpPr>
          <p:spPr bwMode="auto">
            <a:xfrm>
              <a:off x="1968" y="1056"/>
              <a:ext cx="131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200" b="1">
                  <a:solidFill>
                    <a:schemeClr val="tx2"/>
                  </a:solidFill>
                </a:rPr>
                <a:t>QGP and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200" b="1">
                  <a:solidFill>
                    <a:schemeClr val="tx2"/>
                  </a:solidFill>
                </a:rPr>
                <a:t>hydrodynamic expansion</a:t>
              </a:r>
            </a:p>
          </p:txBody>
        </p:sp>
        <p:sp>
          <p:nvSpPr>
            <p:cNvPr id="16" name="Text Box 8"/>
            <p:cNvSpPr txBox="1">
              <a:spLocks noChangeArrowheads="1"/>
            </p:cNvSpPr>
            <p:nvPr/>
          </p:nvSpPr>
          <p:spPr bwMode="auto">
            <a:xfrm>
              <a:off x="3206" y="2132"/>
              <a:ext cx="78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en-US" sz="1200" b="1">
                  <a:solidFill>
                    <a:schemeClr val="tx2"/>
                  </a:solidFill>
                </a:rPr>
                <a:t>hadronization</a:t>
              </a:r>
            </a:p>
          </p:txBody>
        </p:sp>
        <p:sp>
          <p:nvSpPr>
            <p:cNvPr id="17" name="Text Box 9"/>
            <p:cNvSpPr txBox="1">
              <a:spLocks noChangeArrowheads="1"/>
            </p:cNvSpPr>
            <p:nvPr/>
          </p:nvSpPr>
          <p:spPr bwMode="auto">
            <a:xfrm>
              <a:off x="4320" y="976"/>
              <a:ext cx="84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US" sz="1200" b="1">
                  <a:solidFill>
                    <a:schemeClr val="tx2"/>
                  </a:solidFill>
                </a:rPr>
                <a:t>hadronic phase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sz="1200" b="1">
                  <a:solidFill>
                    <a:schemeClr val="tx2"/>
                  </a:solidFill>
                </a:rPr>
                <a:t>and freeze-out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3798801" y="1940419"/>
            <a:ext cx="3355737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ISENTROPIC</a:t>
            </a:r>
            <a:endParaRPr lang="en-US" sz="44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4492" y="1940419"/>
            <a:ext cx="1352529" cy="76944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SW’s</a:t>
            </a:r>
            <a:endParaRPr lang="en-US" sz="44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902824" y="1873728"/>
            <a:ext cx="1216682" cy="76944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4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</a:t>
            </a:r>
            <a:r>
              <a:rPr lang="en-US" sz="4400" b="1" spc="50" baseline="-2500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prod</a:t>
            </a:r>
            <a:endParaRPr lang="en-US" sz="4400" b="1" spc="50" baseline="-2500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23" name="Content Placeholder 22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4683206"/>
              </p:ext>
            </p:extLst>
          </p:nvPr>
        </p:nvGraphicFramePr>
        <p:xfrm>
          <a:off x="1822792" y="5829300"/>
          <a:ext cx="4989513" cy="102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2" name="Equation" r:id="rId6" imgW="2463800" imgH="508000" progId="Equation.3">
                  <p:embed/>
                </p:oleObj>
              </mc:Choice>
              <mc:Fallback>
                <p:oleObj name="Equation" r:id="rId6" imgW="2463800" imgH="508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822792" y="5829300"/>
                        <a:ext cx="4989513" cy="1028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 23"/>
          <p:cNvSpPr/>
          <p:nvPr/>
        </p:nvSpPr>
        <p:spPr>
          <a:xfrm>
            <a:off x="3038451" y="3378200"/>
            <a:ext cx="760350" cy="4696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Line 6"/>
          <p:cNvSpPr>
            <a:spLocks noChangeShapeType="1"/>
          </p:cNvSpPr>
          <p:nvPr/>
        </p:nvSpPr>
        <p:spPr bwMode="auto">
          <a:xfrm flipH="1">
            <a:off x="5708442" y="3038654"/>
            <a:ext cx="1175769" cy="92366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6"/>
          <p:cNvSpPr>
            <a:spLocks noChangeShapeType="1"/>
          </p:cNvSpPr>
          <p:nvPr/>
        </p:nvSpPr>
        <p:spPr bwMode="auto">
          <a:xfrm flipH="1">
            <a:off x="3099271" y="5018473"/>
            <a:ext cx="1175769" cy="92366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504036" y="6219325"/>
            <a:ext cx="760350" cy="4696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336F3-26F2-B64B-9A8A-F1E0F1DB040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003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1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3366FF"/>
                </a:solidFill>
              </a:rPr>
              <a:t>N</a:t>
            </a:r>
            <a:r>
              <a:rPr lang="en-US" baseline="-25000" dirty="0" err="1" smtClean="0">
                <a:solidFill>
                  <a:srgbClr val="3366FF"/>
                </a:solidFill>
              </a:rPr>
              <a:t>ch</a:t>
            </a:r>
            <a:r>
              <a:rPr lang="en-US" dirty="0" smtClean="0">
                <a:solidFill>
                  <a:srgbClr val="3366FF"/>
                </a:solidFill>
              </a:rPr>
              <a:t> from Confining and</a:t>
            </a:r>
            <a:br>
              <a:rPr lang="en-US" dirty="0" smtClean="0">
                <a:solidFill>
                  <a:srgbClr val="3366FF"/>
                </a:solidFill>
              </a:rPr>
            </a:br>
            <a:r>
              <a:rPr lang="en-US" dirty="0" smtClean="0">
                <a:solidFill>
                  <a:srgbClr val="3366FF"/>
                </a:solidFill>
              </a:rPr>
              <a:t> non-confining matter 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>
                <a:solidFill>
                  <a:srgbClr val="3366FF"/>
                </a:solidFill>
              </a:rPr>
              <a:t>Find</a:t>
            </a:r>
          </a:p>
          <a:p>
            <a:endParaRPr lang="en-US" dirty="0" smtClean="0">
              <a:solidFill>
                <a:srgbClr val="3366FF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3366FF"/>
                </a:solidFill>
              </a:rPr>
              <a:t> </a:t>
            </a:r>
            <a:r>
              <a:rPr lang="en-US" dirty="0" smtClean="0">
                <a:solidFill>
                  <a:srgbClr val="3366FF"/>
                </a:solidFill>
              </a:rPr>
              <a:t>   I.  Conformal matter (AdS</a:t>
            </a:r>
            <a:r>
              <a:rPr lang="en-US" baseline="-25000" dirty="0" smtClean="0">
                <a:solidFill>
                  <a:srgbClr val="3366FF"/>
                </a:solidFill>
              </a:rPr>
              <a:t>5</a:t>
            </a:r>
            <a:r>
              <a:rPr lang="en-US" dirty="0" smtClean="0">
                <a:solidFill>
                  <a:srgbClr val="3366FF"/>
                </a:solidFill>
              </a:rPr>
              <a:t>):</a:t>
            </a:r>
          </a:p>
          <a:p>
            <a:pPr marL="0" indent="0">
              <a:buNone/>
            </a:pPr>
            <a:endParaRPr lang="en-US" dirty="0" smtClean="0">
              <a:solidFill>
                <a:srgbClr val="3366FF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3366FF"/>
                </a:solidFill>
              </a:rPr>
              <a:t> </a:t>
            </a:r>
            <a:r>
              <a:rPr lang="en-US" dirty="0" smtClean="0">
                <a:solidFill>
                  <a:srgbClr val="3366FF"/>
                </a:solidFill>
              </a:rPr>
              <a:t>   II. Confined matter:</a:t>
            </a:r>
            <a:endParaRPr lang="en-US" dirty="0">
              <a:solidFill>
                <a:srgbClr val="3366FF"/>
              </a:solidFill>
            </a:endParaRPr>
          </a:p>
        </p:txBody>
      </p:sp>
      <p:graphicFrame>
        <p:nvGraphicFramePr>
          <p:cNvPr id="4" name="Content Placeholder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2084062"/>
              </p:ext>
            </p:extLst>
          </p:nvPr>
        </p:nvGraphicFramePr>
        <p:xfrm>
          <a:off x="2008246" y="2240544"/>
          <a:ext cx="4192587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95" name="Equation" r:id="rId3" imgW="2070100" imgH="266700" progId="Equation.3">
                  <p:embed/>
                </p:oleObj>
              </mc:Choice>
              <mc:Fallback>
                <p:oleObj name="Equation" r:id="rId3" imgW="20701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08246" y="2240544"/>
                        <a:ext cx="4192587" cy="539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Content Placeholder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4161047"/>
              </p:ext>
            </p:extLst>
          </p:nvPr>
        </p:nvGraphicFramePr>
        <p:xfrm>
          <a:off x="5759174" y="3424990"/>
          <a:ext cx="2278484" cy="5200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96" name="Equation" r:id="rId5" imgW="1054100" imgH="241300" progId="Equation.3">
                  <p:embed/>
                </p:oleObj>
              </mc:Choice>
              <mc:Fallback>
                <p:oleObj name="Equation" r:id="rId5" imgW="10541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759174" y="3424990"/>
                        <a:ext cx="2278484" cy="5200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Content Placeholder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6883675"/>
              </p:ext>
            </p:extLst>
          </p:nvPr>
        </p:nvGraphicFramePr>
        <p:xfrm>
          <a:off x="4520900" y="4513381"/>
          <a:ext cx="4448911" cy="6721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97" name="Equation" r:id="rId7" imgW="1676400" imgH="254000" progId="Equation.3">
                  <p:embed/>
                </p:oleObj>
              </mc:Choice>
              <mc:Fallback>
                <p:oleObj name="Equation" r:id="rId7" imgW="16764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520900" y="4513381"/>
                        <a:ext cx="4448911" cy="6721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336F3-26F2-B64B-9A8A-F1E0F1DB040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37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3366FF"/>
                </a:solidFill>
              </a:rPr>
              <a:t>Relating S with </a:t>
            </a:r>
            <a:r>
              <a:rPr lang="en-US" dirty="0" err="1" smtClean="0">
                <a:solidFill>
                  <a:srgbClr val="3366FF"/>
                </a:solidFill>
              </a:rPr>
              <a:t>N</a:t>
            </a:r>
            <a:r>
              <a:rPr lang="en-US" baseline="-25000" dirty="0" err="1" smtClean="0">
                <a:solidFill>
                  <a:srgbClr val="3366FF"/>
                </a:solidFill>
              </a:rPr>
              <a:t>ch</a:t>
            </a:r>
            <a:endParaRPr lang="en-US" baseline="-25000" dirty="0">
              <a:solidFill>
                <a:srgbClr val="3366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635" y="1990832"/>
            <a:ext cx="8402747" cy="4867168"/>
          </a:xfrm>
        </p:spPr>
        <p:txBody>
          <a:bodyPr>
            <a:normAutofit fontScale="92500" lnSpcReduction="20000"/>
          </a:bodyPr>
          <a:lstStyle/>
          <a:p>
            <a:r>
              <a:rPr lang="en-US" sz="4100" dirty="0" smtClean="0"/>
              <a:t>1 Charged part.  </a:t>
            </a:r>
            <a:r>
              <a:rPr lang="en-US" sz="4100" dirty="0" smtClean="0">
                <a:solidFill>
                  <a:srgbClr val="0000FF"/>
                </a:solidFill>
              </a:rPr>
              <a:t>÷ </a:t>
            </a:r>
            <a:r>
              <a:rPr lang="en-US" sz="4100" dirty="0" smtClean="0"/>
              <a:t> ½ Neutral part.</a:t>
            </a:r>
          </a:p>
          <a:p>
            <a:pPr marL="0" indent="0">
              <a:buNone/>
            </a:pPr>
            <a:r>
              <a:rPr lang="en-US" sz="4100" dirty="0" smtClean="0"/>
              <a:t>    =&gt; </a:t>
            </a:r>
            <a:r>
              <a:rPr lang="en-US" sz="4100" dirty="0" err="1" smtClean="0"/>
              <a:t>N</a:t>
            </a:r>
            <a:r>
              <a:rPr lang="en-US" sz="4100" baseline="-25000" dirty="0" err="1" smtClean="0"/>
              <a:t>tot</a:t>
            </a:r>
            <a:r>
              <a:rPr lang="en-US" sz="4100" baseline="-25000" dirty="0" smtClean="0"/>
              <a:t> </a:t>
            </a:r>
            <a:r>
              <a:rPr lang="en-US" sz="4100" dirty="0" smtClean="0"/>
              <a:t>= </a:t>
            </a:r>
            <a:r>
              <a:rPr lang="en-US" sz="4100" dirty="0" err="1" smtClean="0"/>
              <a:t>N</a:t>
            </a:r>
            <a:r>
              <a:rPr lang="en-US" sz="4100" baseline="-25000" dirty="0" err="1" smtClean="0"/>
              <a:t>ch</a:t>
            </a:r>
            <a:r>
              <a:rPr lang="en-US" sz="4100" baseline="-25000" dirty="0" smtClean="0"/>
              <a:t> </a:t>
            </a:r>
            <a:r>
              <a:rPr lang="en-US" sz="4100" dirty="0" smtClean="0"/>
              <a:t> + </a:t>
            </a:r>
            <a:r>
              <a:rPr lang="en-US" sz="4100" dirty="0" err="1" smtClean="0"/>
              <a:t>N</a:t>
            </a:r>
            <a:r>
              <a:rPr lang="en-US" sz="4100" baseline="-25000" dirty="0" err="1" smtClean="0"/>
              <a:t>neu</a:t>
            </a:r>
            <a:r>
              <a:rPr lang="en-US" sz="4100" baseline="-25000" dirty="0" smtClean="0"/>
              <a:t> </a:t>
            </a:r>
            <a:r>
              <a:rPr lang="en-US" sz="4100" dirty="0" smtClean="0"/>
              <a:t>= 3/2N</a:t>
            </a:r>
            <a:r>
              <a:rPr lang="en-US" sz="4100" baseline="-25000" dirty="0" smtClean="0"/>
              <a:t>ch</a:t>
            </a:r>
          </a:p>
          <a:p>
            <a:pPr marL="0" indent="0">
              <a:buNone/>
            </a:pPr>
            <a:endParaRPr lang="en-US" sz="4100" baseline="-25000" dirty="0" smtClean="0"/>
          </a:p>
          <a:p>
            <a:r>
              <a:rPr lang="en-US" sz="4100" baseline="-25000" dirty="0" smtClean="0"/>
              <a:t>							</a:t>
            </a:r>
            <a:r>
              <a:rPr lang="en-US" sz="4100" dirty="0" smtClean="0"/>
              <a:t>       </a:t>
            </a:r>
            <a:r>
              <a:rPr lang="en-US" sz="4100" dirty="0" smtClean="0">
                <a:solidFill>
                  <a:srgbClr val="3366FF"/>
                </a:solidFill>
              </a:rPr>
              <a:t>units of S  </a:t>
            </a:r>
            <a:r>
              <a:rPr lang="en-US" sz="1900" dirty="0" smtClean="0">
                <a:solidFill>
                  <a:schemeClr val="bg1">
                    <a:lumMod val="65000"/>
                  </a:schemeClr>
                </a:solidFill>
              </a:rPr>
              <a:t>[Heinz]</a:t>
            </a:r>
          </a:p>
          <a:p>
            <a:pPr marL="0" indent="0">
              <a:buNone/>
            </a:pPr>
            <a:r>
              <a:rPr lang="en-US" sz="4100" dirty="0" smtClean="0"/>
              <a:t>    =&gt; </a:t>
            </a:r>
            <a:r>
              <a:rPr lang="en-US" sz="4100" dirty="0" err="1" smtClean="0"/>
              <a:t>S</a:t>
            </a:r>
            <a:r>
              <a:rPr lang="en-US" sz="4100" baseline="-25000" dirty="0" err="1" smtClean="0"/>
              <a:t>prod</a:t>
            </a:r>
            <a:r>
              <a:rPr lang="en-US" sz="4100" dirty="0" smtClean="0"/>
              <a:t>=5 × 3/2 × </a:t>
            </a:r>
            <a:r>
              <a:rPr lang="en-US" sz="4100" dirty="0" err="1" smtClean="0"/>
              <a:t>N</a:t>
            </a:r>
            <a:r>
              <a:rPr lang="en-US" sz="4100" baseline="-25000" dirty="0" err="1" smtClean="0"/>
              <a:t>ch</a:t>
            </a:r>
            <a:r>
              <a:rPr lang="en-US" sz="4100" baseline="-25000" dirty="0"/>
              <a:t> </a:t>
            </a:r>
            <a:r>
              <a:rPr lang="en-US" sz="4100" dirty="0" smtClean="0"/>
              <a:t>=7.5N</a:t>
            </a:r>
            <a:r>
              <a:rPr lang="en-US" sz="4100" baseline="-25000" dirty="0" smtClean="0"/>
              <a:t>ch</a:t>
            </a:r>
          </a:p>
          <a:p>
            <a:pPr marL="914400" lvl="2" indent="0">
              <a:buNone/>
            </a:pPr>
            <a:r>
              <a:rPr lang="en-US" sz="4100" dirty="0" smtClean="0"/>
              <a:t>			</a:t>
            </a:r>
            <a:endParaRPr lang="en-US" sz="4100" baseline="-25000" dirty="0" smtClean="0">
              <a:solidFill>
                <a:srgbClr val="3366FF"/>
              </a:solidFill>
            </a:endParaRPr>
          </a:p>
          <a:p>
            <a:pPr marL="914400" lvl="2" indent="0">
              <a:buNone/>
            </a:pPr>
            <a:endParaRPr lang="en-US" sz="4100" dirty="0" smtClean="0"/>
          </a:p>
          <a:p>
            <a:r>
              <a:rPr lang="en-US" sz="3100" dirty="0" smtClean="0"/>
              <a:t>Use </a:t>
            </a:r>
            <a:r>
              <a:rPr lang="en-US" sz="3100" dirty="0" err="1" smtClean="0"/>
              <a:t>N</a:t>
            </a:r>
            <a:r>
              <a:rPr lang="en-US" sz="3100" baseline="-25000" dirty="0" err="1" smtClean="0"/>
              <a:t>ch</a:t>
            </a:r>
            <a:r>
              <a:rPr lang="en-US" sz="3100" dirty="0" smtClean="0"/>
              <a:t>, </a:t>
            </a:r>
            <a:r>
              <a:rPr lang="en-US" sz="3100" dirty="0" err="1" smtClean="0"/>
              <a:t>N</a:t>
            </a:r>
            <a:r>
              <a:rPr lang="en-US" sz="3100" baseline="-25000" dirty="0" err="1" smtClean="0"/>
              <a:t>tot</a:t>
            </a:r>
            <a:r>
              <a:rPr lang="en-US" sz="3100" dirty="0" smtClean="0"/>
              <a:t>, </a:t>
            </a:r>
            <a:r>
              <a:rPr lang="en-US" sz="3100" dirty="0" err="1" smtClean="0"/>
              <a:t>S</a:t>
            </a:r>
            <a:r>
              <a:rPr lang="en-US" sz="3100" baseline="-25000" dirty="0" err="1" smtClean="0"/>
              <a:t>prod</a:t>
            </a:r>
            <a:r>
              <a:rPr lang="en-US" sz="3100" dirty="0" smtClean="0"/>
              <a:t> interchangeably (proportional)</a:t>
            </a:r>
            <a:endParaRPr lang="en-US" sz="3100" dirty="0"/>
          </a:p>
          <a:p>
            <a:pPr marL="0" indent="0">
              <a:buNone/>
            </a:pPr>
            <a:r>
              <a:rPr lang="en-US" baseline="-25000" dirty="0" smtClean="0"/>
              <a:t>                  </a:t>
            </a:r>
            <a:endParaRPr lang="en-US" baseline="-25000" dirty="0"/>
          </a:p>
          <a:p>
            <a:pPr marL="0" indent="0">
              <a:buNone/>
            </a:pPr>
            <a:endParaRPr lang="en-US" baseline="-25000" dirty="0" smtClean="0"/>
          </a:p>
          <a:p>
            <a:pPr marL="0" indent="0">
              <a:buNone/>
            </a:pPr>
            <a:endParaRPr lang="en-US" baseline="-25000" dirty="0"/>
          </a:p>
          <a:p>
            <a:pPr marL="2286000" lvl="5" indent="0">
              <a:buNone/>
            </a:pPr>
            <a:endParaRPr lang="en-US" dirty="0"/>
          </a:p>
        </p:txBody>
      </p:sp>
      <p:graphicFrame>
        <p:nvGraphicFramePr>
          <p:cNvPr id="4" name="Content Placeholder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4713249"/>
              </p:ext>
            </p:extLst>
          </p:nvPr>
        </p:nvGraphicFramePr>
        <p:xfrm>
          <a:off x="815975" y="3534208"/>
          <a:ext cx="1804988" cy="655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66" name="Equation" r:id="rId3" imgW="698500" imgH="254000" progId="Equation.3">
                  <p:embed/>
                </p:oleObj>
              </mc:Choice>
              <mc:Fallback>
                <p:oleObj name="Equation" r:id="rId3" imgW="6985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15975" y="3534208"/>
                        <a:ext cx="1804988" cy="6556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2168255" y="4813267"/>
            <a:ext cx="3375218" cy="902423"/>
          </a:xfrm>
          <a:prstGeom prst="rect">
            <a:avLst/>
          </a:prstGeom>
          <a:gradFill flip="none" rotWithShape="1">
            <a:gsLst>
              <a:gs pos="0">
                <a:schemeClr val="dk1">
                  <a:tint val="50000"/>
                  <a:satMod val="300000"/>
                  <a:alpha val="27000"/>
                </a:schemeClr>
              </a:gs>
              <a:gs pos="35000">
                <a:schemeClr val="dk1">
                  <a:tint val="37000"/>
                  <a:satMod val="300000"/>
                  <a:alpha val="27000"/>
                </a:schemeClr>
              </a:gs>
              <a:gs pos="100000">
                <a:schemeClr val="dk1">
                  <a:tint val="15000"/>
                  <a:satMod val="350000"/>
                  <a:alpha val="27000"/>
                </a:schemeClr>
              </a:gs>
            </a:gsLst>
            <a:lin ang="16200000" scaled="1"/>
            <a:tileRect/>
          </a:gra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spc="10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rgbClr val="FF6600">
                  <a:alpha val="5700"/>
                </a:srgb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336F3-26F2-B64B-9A8A-F1E0F1DB040B}" type="slidenum">
              <a:rPr lang="en-US" smtClean="0"/>
              <a:t>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222607" y="4813267"/>
            <a:ext cx="3221022" cy="10002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2"/>
            <a:r>
              <a:rPr lang="en-US" sz="4100" dirty="0" err="1">
                <a:solidFill>
                  <a:srgbClr val="3366FF"/>
                </a:solidFill>
              </a:rPr>
              <a:t>N</a:t>
            </a:r>
            <a:r>
              <a:rPr lang="en-US" sz="4100" baseline="-25000" dirty="0" err="1">
                <a:solidFill>
                  <a:srgbClr val="3366FF"/>
                </a:solidFill>
              </a:rPr>
              <a:t>ch</a:t>
            </a:r>
            <a:r>
              <a:rPr lang="en-US" sz="4100" baseline="-25000" dirty="0">
                <a:solidFill>
                  <a:srgbClr val="3366FF"/>
                </a:solidFill>
              </a:rPr>
              <a:t> </a:t>
            </a:r>
            <a:r>
              <a:rPr lang="en-US" sz="4100" dirty="0">
                <a:solidFill>
                  <a:srgbClr val="3366FF"/>
                </a:solidFill>
              </a:rPr>
              <a:t> = </a:t>
            </a:r>
            <a:r>
              <a:rPr lang="en-US" sz="4100" dirty="0" err="1">
                <a:solidFill>
                  <a:srgbClr val="3366FF"/>
                </a:solidFill>
              </a:rPr>
              <a:t>S</a:t>
            </a:r>
            <a:r>
              <a:rPr lang="en-US" sz="4100" baseline="-25000" dirty="0" err="1">
                <a:solidFill>
                  <a:srgbClr val="3366FF"/>
                </a:solidFill>
              </a:rPr>
              <a:t>prod</a:t>
            </a:r>
            <a:r>
              <a:rPr lang="en-US" sz="4100" dirty="0">
                <a:solidFill>
                  <a:srgbClr val="3366FF"/>
                </a:solidFill>
              </a:rPr>
              <a:t>/7.5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457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7944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3366FF"/>
                </a:solidFill>
              </a:rPr>
              <a:t>Tools: Relating </a:t>
            </a:r>
            <a:r>
              <a:rPr lang="en-US" dirty="0" err="1" smtClean="0">
                <a:solidFill>
                  <a:srgbClr val="3366FF"/>
                </a:solidFill>
              </a:rPr>
              <a:t>AdS</a:t>
            </a:r>
            <a:r>
              <a:rPr lang="en-US" dirty="0" smtClean="0">
                <a:solidFill>
                  <a:srgbClr val="3366FF"/>
                </a:solidFill>
              </a:rPr>
              <a:t>/CFT with </a:t>
            </a:r>
            <a:r>
              <a:rPr lang="en-US" dirty="0" err="1" smtClean="0">
                <a:solidFill>
                  <a:srgbClr val="3366FF"/>
                </a:solidFill>
              </a:rPr>
              <a:t>N</a:t>
            </a:r>
            <a:r>
              <a:rPr lang="en-US" baseline="-25000" dirty="0" err="1" smtClean="0">
                <a:solidFill>
                  <a:srgbClr val="3366FF"/>
                </a:solidFill>
              </a:rPr>
              <a:t>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336F3-26F2-B64B-9A8A-F1E0F1DB040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361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4391</TotalTime>
  <Words>1474</Words>
  <Application>Microsoft Macintosh PowerPoint</Application>
  <PresentationFormat>On-screen Show (4:3)</PresentationFormat>
  <Paragraphs>391</Paragraphs>
  <Slides>43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5" baseType="lpstr">
      <vt:lpstr>Office Theme</vt:lpstr>
      <vt:lpstr>Equation</vt:lpstr>
      <vt:lpstr>Multiplicities at LHC from BH Production  BNL.: 16th Dec, 2011</vt:lpstr>
      <vt:lpstr>Outline</vt:lpstr>
      <vt:lpstr>Goals: State Problem/Data </vt:lpstr>
      <vt:lpstr>Goal I. </vt:lpstr>
      <vt:lpstr>Goal II.: State Problem/Data</vt:lpstr>
      <vt:lpstr>Multiplicities Nch</vt:lpstr>
      <vt:lpstr>Nch from Confining and  non-confining matter </vt:lpstr>
      <vt:lpstr>Relating S with Nch</vt:lpstr>
      <vt:lpstr>Tools: Relating AdS/CFT with Nch</vt:lpstr>
      <vt:lpstr>AdS/CFT</vt:lpstr>
      <vt:lpstr>PowerPoint Presentation</vt:lpstr>
      <vt:lpstr>PowerPoint Presentation</vt:lpstr>
      <vt:lpstr>Example: 4D Flat</vt:lpstr>
      <vt:lpstr>PowerPoint Presentation</vt:lpstr>
      <vt:lpstr>PowerPoint Presentation</vt:lpstr>
      <vt:lpstr>Shock Metric in AdS</vt:lpstr>
      <vt:lpstr>PowerPoint Presentation</vt:lpstr>
      <vt:lpstr>Possible Improvement Ingredients</vt:lpstr>
      <vt:lpstr> IR physics: Confinement </vt:lpstr>
      <vt:lpstr>IHQCD</vt:lpstr>
      <vt:lpstr>Entropy from Uniform and Non-Uniform transverse profiles with or without confinement</vt:lpstr>
      <vt:lpstr>Uniform Transverse Glueballs</vt:lpstr>
      <vt:lpstr>Non-Uniform Transverse Glueballs</vt:lpstr>
      <vt:lpstr>Most S produced from UV</vt:lpstr>
      <vt:lpstr>PowerPoint Presentation</vt:lpstr>
      <vt:lpstr>Digression: pQCD and Qs </vt:lpstr>
      <vt:lpstr>PowerPoint Presentation</vt:lpstr>
      <vt:lpstr>Cutting the TS</vt:lpstr>
      <vt:lpstr>Localized Transverse Distributions &amp; Quantized, Normalizable Modes </vt:lpstr>
      <vt:lpstr>An Interesting Geometry:</vt:lpstr>
      <vt:lpstr>TS for the n=1 mode</vt:lpstr>
      <vt:lpstr>nth  mode Strap  </vt:lpstr>
      <vt:lpstr>Recap</vt:lpstr>
      <vt:lpstr>Results, Data &amp; Predictions</vt:lpstr>
      <vt:lpstr>Results .I</vt:lpstr>
      <vt:lpstr>Results .II: Non trivial inequalities</vt:lpstr>
      <vt:lpstr>  Results III. Attempt to Describe Data-Predictions (2 Geometries) </vt:lpstr>
      <vt:lpstr>PowerPoint Presentation</vt:lpstr>
      <vt:lpstr>PowerPoint Presentation</vt:lpstr>
      <vt:lpstr>Alice Preliminary Results: 2.76 TeV</vt:lpstr>
      <vt:lpstr>Results III. Conclusions </vt:lpstr>
      <vt:lpstr>Future Work….</vt:lpstr>
      <vt:lpstr>Thank you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Tasos Tasos</dc:creator>
  <cp:lastModifiedBy>Tasos Tasos</cp:lastModifiedBy>
  <cp:revision>236</cp:revision>
  <dcterms:created xsi:type="dcterms:W3CDTF">2011-11-19T13:48:04Z</dcterms:created>
  <dcterms:modified xsi:type="dcterms:W3CDTF">2011-12-16T18:57:40Z</dcterms:modified>
</cp:coreProperties>
</file>